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9" r:id="rId2"/>
    <p:sldId id="324" r:id="rId3"/>
    <p:sldId id="360" r:id="rId4"/>
    <p:sldId id="260" r:id="rId5"/>
    <p:sldId id="261" r:id="rId6"/>
    <p:sldId id="262" r:id="rId7"/>
    <p:sldId id="263" r:id="rId8"/>
    <p:sldId id="264" r:id="rId9"/>
    <p:sldId id="265" r:id="rId10"/>
    <p:sldId id="362" r:id="rId11"/>
    <p:sldId id="361" r:id="rId12"/>
    <p:sldId id="364" r:id="rId13"/>
    <p:sldId id="363" r:id="rId14"/>
    <p:sldId id="368" r:id="rId15"/>
    <p:sldId id="266" r:id="rId16"/>
    <p:sldId id="369" r:id="rId17"/>
    <p:sldId id="370" r:id="rId18"/>
    <p:sldId id="371" r:id="rId19"/>
    <p:sldId id="372" r:id="rId20"/>
    <p:sldId id="373" r:id="rId21"/>
    <p:sldId id="365" r:id="rId22"/>
    <p:sldId id="374" r:id="rId23"/>
    <p:sldId id="375" r:id="rId24"/>
    <p:sldId id="376" r:id="rId25"/>
    <p:sldId id="377" r:id="rId26"/>
    <p:sldId id="366" r:id="rId27"/>
    <p:sldId id="367" r:id="rId28"/>
    <p:sldId id="380" r:id="rId29"/>
    <p:sldId id="267" r:id="rId30"/>
    <p:sldId id="268" r:id="rId31"/>
    <p:sldId id="269" r:id="rId32"/>
    <p:sldId id="270" r:id="rId33"/>
    <p:sldId id="271" r:id="rId34"/>
    <p:sldId id="272" r:id="rId35"/>
    <p:sldId id="273" r:id="rId36"/>
    <p:sldId id="274" r:id="rId37"/>
    <p:sldId id="275"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26" r:id="rId80"/>
    <p:sldId id="327" r:id="rId81"/>
    <p:sldId id="328" r:id="rId82"/>
    <p:sldId id="329" r:id="rId83"/>
    <p:sldId id="330" r:id="rId84"/>
    <p:sldId id="331" r:id="rId85"/>
    <p:sldId id="332" r:id="rId86"/>
    <p:sldId id="381" r:id="rId87"/>
    <p:sldId id="355" r:id="rId88"/>
    <p:sldId id="334" r:id="rId89"/>
    <p:sldId id="337" r:id="rId90"/>
    <p:sldId id="338" r:id="rId91"/>
    <p:sldId id="382" r:id="rId92"/>
    <p:sldId id="383" r:id="rId93"/>
    <p:sldId id="384" r:id="rId94"/>
    <p:sldId id="385" r:id="rId95"/>
    <p:sldId id="386" r:id="rId96"/>
    <p:sldId id="387" r:id="rId97"/>
    <p:sldId id="388" r:id="rId98"/>
    <p:sldId id="341" r:id="rId99"/>
    <p:sldId id="342" r:id="rId100"/>
    <p:sldId id="343" r:id="rId101"/>
    <p:sldId id="344" r:id="rId102"/>
    <p:sldId id="345" r:id="rId103"/>
    <p:sldId id="346" r:id="rId104"/>
    <p:sldId id="347" r:id="rId105"/>
    <p:sldId id="348" r:id="rId106"/>
    <p:sldId id="349" r:id="rId107"/>
    <p:sldId id="379" r:id="rId108"/>
    <p:sldId id="325"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17DC"/>
    <a:srgbClr val="08D61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4" d="100"/>
          <a:sy n="64" d="100"/>
        </p:scale>
        <p:origin x="-724" y="-6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A42AF9-CDB9-4E18-BA17-A3E2247A5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2BEA4AA8-5C71-4AF7-BAF7-60D8A42005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EAB75586-100E-4315-94A8-81D0DACFA55C}"/>
              </a:ext>
            </a:extLst>
          </p:cNvPr>
          <p:cNvSpPr>
            <a:spLocks noGrp="1"/>
          </p:cNvSpPr>
          <p:nvPr>
            <p:ph type="dt" sz="half" idx="10"/>
          </p:nvPr>
        </p:nvSpPr>
        <p:spPr/>
        <p:txBody>
          <a:bodyPr/>
          <a:lstStyle/>
          <a:p>
            <a:fld id="{2982FB16-CE8B-4DE8-BE2D-BA04EFE57445}" type="datetimeFigureOut">
              <a:rPr lang="en-US" smtClean="0"/>
              <a:pPr/>
              <a:t>10/21/2024</a:t>
            </a:fld>
            <a:endParaRPr lang="en-US"/>
          </a:p>
        </p:txBody>
      </p:sp>
      <p:sp>
        <p:nvSpPr>
          <p:cNvPr id="5" name="Footer Placeholder 4">
            <a:extLst>
              <a:ext uri="{FF2B5EF4-FFF2-40B4-BE49-F238E27FC236}">
                <a16:creationId xmlns="" xmlns:a16="http://schemas.microsoft.com/office/drawing/2014/main" id="{3B3FA95C-4703-47F1-A894-D25C48719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29FEB30-9F93-4742-A201-7EC56E1A9FBE}"/>
              </a:ext>
            </a:extLst>
          </p:cNvPr>
          <p:cNvSpPr>
            <a:spLocks noGrp="1"/>
          </p:cNvSpPr>
          <p:nvPr>
            <p:ph type="sldNum" sz="quarter" idx="12"/>
          </p:nvPr>
        </p:nvSpPr>
        <p:spPr/>
        <p:txBody>
          <a:body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826087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D6DC7F-F265-4F1E-A3BF-85313A9729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70EE40D9-44F1-4311-AC50-E4B2E601EF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B37923E-D6C6-4667-8A30-06A9A4A3AF54}"/>
              </a:ext>
            </a:extLst>
          </p:cNvPr>
          <p:cNvSpPr>
            <a:spLocks noGrp="1"/>
          </p:cNvSpPr>
          <p:nvPr>
            <p:ph type="dt" sz="half" idx="10"/>
          </p:nvPr>
        </p:nvSpPr>
        <p:spPr/>
        <p:txBody>
          <a:bodyPr/>
          <a:lstStyle/>
          <a:p>
            <a:fld id="{2982FB16-CE8B-4DE8-BE2D-BA04EFE57445}" type="datetimeFigureOut">
              <a:rPr lang="en-US" smtClean="0"/>
              <a:pPr/>
              <a:t>10/21/2024</a:t>
            </a:fld>
            <a:endParaRPr lang="en-US"/>
          </a:p>
        </p:txBody>
      </p:sp>
      <p:sp>
        <p:nvSpPr>
          <p:cNvPr id="5" name="Footer Placeholder 4">
            <a:extLst>
              <a:ext uri="{FF2B5EF4-FFF2-40B4-BE49-F238E27FC236}">
                <a16:creationId xmlns="" xmlns:a16="http://schemas.microsoft.com/office/drawing/2014/main" id="{BBA3EDB5-77DF-4F02-8A7A-C2FB89799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5B6F4F8-A87E-4F76-B38B-018A207F38D4}"/>
              </a:ext>
            </a:extLst>
          </p:cNvPr>
          <p:cNvSpPr>
            <a:spLocks noGrp="1"/>
          </p:cNvSpPr>
          <p:nvPr>
            <p:ph type="sldNum" sz="quarter" idx="12"/>
          </p:nvPr>
        </p:nvSpPr>
        <p:spPr/>
        <p:txBody>
          <a:body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1261714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90E5673-DF2E-48F5-9518-21AF3680CB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5C5E15B-D936-4CC2-BC73-BF125F33DC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D08485B-C0FF-4959-AB03-73C7EEEB1A3E}"/>
              </a:ext>
            </a:extLst>
          </p:cNvPr>
          <p:cNvSpPr>
            <a:spLocks noGrp="1"/>
          </p:cNvSpPr>
          <p:nvPr>
            <p:ph type="dt" sz="half" idx="10"/>
          </p:nvPr>
        </p:nvSpPr>
        <p:spPr/>
        <p:txBody>
          <a:bodyPr/>
          <a:lstStyle/>
          <a:p>
            <a:fld id="{2982FB16-CE8B-4DE8-BE2D-BA04EFE57445}" type="datetimeFigureOut">
              <a:rPr lang="en-US" smtClean="0"/>
              <a:pPr/>
              <a:t>10/21/2024</a:t>
            </a:fld>
            <a:endParaRPr lang="en-US"/>
          </a:p>
        </p:txBody>
      </p:sp>
      <p:sp>
        <p:nvSpPr>
          <p:cNvPr id="5" name="Footer Placeholder 4">
            <a:extLst>
              <a:ext uri="{FF2B5EF4-FFF2-40B4-BE49-F238E27FC236}">
                <a16:creationId xmlns="" xmlns:a16="http://schemas.microsoft.com/office/drawing/2014/main" id="{1E817548-E3B2-4046-BD53-8040F0D089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D5E3596-8386-4652-B59C-1A1456BBB790}"/>
              </a:ext>
            </a:extLst>
          </p:cNvPr>
          <p:cNvSpPr>
            <a:spLocks noGrp="1"/>
          </p:cNvSpPr>
          <p:nvPr>
            <p:ph type="sldNum" sz="quarter" idx="12"/>
          </p:nvPr>
        </p:nvSpPr>
        <p:spPr/>
        <p:txBody>
          <a:body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248143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7C3113-E552-4EAC-BB86-0E57017E93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2F3BE10-EB41-49D1-8418-E77A00285F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9FD4D9B-62FC-4A23-9D3C-A920F3C091A3}"/>
              </a:ext>
            </a:extLst>
          </p:cNvPr>
          <p:cNvSpPr>
            <a:spLocks noGrp="1"/>
          </p:cNvSpPr>
          <p:nvPr>
            <p:ph type="dt" sz="half" idx="10"/>
          </p:nvPr>
        </p:nvSpPr>
        <p:spPr/>
        <p:txBody>
          <a:bodyPr/>
          <a:lstStyle/>
          <a:p>
            <a:fld id="{2982FB16-CE8B-4DE8-BE2D-BA04EFE57445}" type="datetimeFigureOut">
              <a:rPr lang="en-US" smtClean="0"/>
              <a:pPr/>
              <a:t>10/21/2024</a:t>
            </a:fld>
            <a:endParaRPr lang="en-US"/>
          </a:p>
        </p:txBody>
      </p:sp>
      <p:sp>
        <p:nvSpPr>
          <p:cNvPr id="5" name="Footer Placeholder 4">
            <a:extLst>
              <a:ext uri="{FF2B5EF4-FFF2-40B4-BE49-F238E27FC236}">
                <a16:creationId xmlns="" xmlns:a16="http://schemas.microsoft.com/office/drawing/2014/main" id="{B8E39582-FDC5-4BA1-8592-11C2E3EE9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6BEB16C-CF92-4DE4-93C4-886FFD3AD410}"/>
              </a:ext>
            </a:extLst>
          </p:cNvPr>
          <p:cNvSpPr>
            <a:spLocks noGrp="1"/>
          </p:cNvSpPr>
          <p:nvPr>
            <p:ph type="sldNum" sz="quarter" idx="12"/>
          </p:nvPr>
        </p:nvSpPr>
        <p:spPr/>
        <p:txBody>
          <a:body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1385968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3AC9CE-D66A-438D-9C46-D3D79752D1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DEC339E-F199-4537-BA38-2C33CC1E23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DCF5455B-57D0-422E-9237-ECC1CFCA9098}"/>
              </a:ext>
            </a:extLst>
          </p:cNvPr>
          <p:cNvSpPr>
            <a:spLocks noGrp="1"/>
          </p:cNvSpPr>
          <p:nvPr>
            <p:ph type="dt" sz="half" idx="10"/>
          </p:nvPr>
        </p:nvSpPr>
        <p:spPr/>
        <p:txBody>
          <a:bodyPr/>
          <a:lstStyle/>
          <a:p>
            <a:fld id="{2982FB16-CE8B-4DE8-BE2D-BA04EFE57445}" type="datetimeFigureOut">
              <a:rPr lang="en-US" smtClean="0"/>
              <a:pPr/>
              <a:t>10/21/2024</a:t>
            </a:fld>
            <a:endParaRPr lang="en-US"/>
          </a:p>
        </p:txBody>
      </p:sp>
      <p:sp>
        <p:nvSpPr>
          <p:cNvPr id="5" name="Footer Placeholder 4">
            <a:extLst>
              <a:ext uri="{FF2B5EF4-FFF2-40B4-BE49-F238E27FC236}">
                <a16:creationId xmlns="" xmlns:a16="http://schemas.microsoft.com/office/drawing/2014/main" id="{2630E9AE-93D9-4311-8BAE-F25D946B0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47E2F14-2112-4412-97BD-58F02AF1A8E5}"/>
              </a:ext>
            </a:extLst>
          </p:cNvPr>
          <p:cNvSpPr>
            <a:spLocks noGrp="1"/>
          </p:cNvSpPr>
          <p:nvPr>
            <p:ph type="sldNum" sz="quarter" idx="12"/>
          </p:nvPr>
        </p:nvSpPr>
        <p:spPr/>
        <p:txBody>
          <a:body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213578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F57314-C4BF-4C0D-9374-C69A97A454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23861C8-DED3-4BCF-A069-DF9D25B4BE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F2BFA40B-42BB-4808-9937-A7C5C25F6F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53319D61-E9DA-434A-9CAB-A211EC09C63D}"/>
              </a:ext>
            </a:extLst>
          </p:cNvPr>
          <p:cNvSpPr>
            <a:spLocks noGrp="1"/>
          </p:cNvSpPr>
          <p:nvPr>
            <p:ph type="dt" sz="half" idx="10"/>
          </p:nvPr>
        </p:nvSpPr>
        <p:spPr/>
        <p:txBody>
          <a:bodyPr/>
          <a:lstStyle/>
          <a:p>
            <a:fld id="{2982FB16-CE8B-4DE8-BE2D-BA04EFE57445}" type="datetimeFigureOut">
              <a:rPr lang="en-US" smtClean="0"/>
              <a:pPr/>
              <a:t>10/21/2024</a:t>
            </a:fld>
            <a:endParaRPr lang="en-US"/>
          </a:p>
        </p:txBody>
      </p:sp>
      <p:sp>
        <p:nvSpPr>
          <p:cNvPr id="6" name="Footer Placeholder 5">
            <a:extLst>
              <a:ext uri="{FF2B5EF4-FFF2-40B4-BE49-F238E27FC236}">
                <a16:creationId xmlns="" xmlns:a16="http://schemas.microsoft.com/office/drawing/2014/main" id="{E867B1E7-E5B7-4C44-AE40-536408A8F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9086AA4-6781-4C28-9159-DD08451B2330}"/>
              </a:ext>
            </a:extLst>
          </p:cNvPr>
          <p:cNvSpPr>
            <a:spLocks noGrp="1"/>
          </p:cNvSpPr>
          <p:nvPr>
            <p:ph type="sldNum" sz="quarter" idx="12"/>
          </p:nvPr>
        </p:nvSpPr>
        <p:spPr/>
        <p:txBody>
          <a:body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1621994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67E05E-F9FF-4AFD-BDC3-EBD39504C0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948AD142-681D-4162-8E91-0D870E4B3F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FC4EC6A2-3237-4178-A35E-F8789B5527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A8B279E6-D255-4954-8776-296F44854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BC0C861D-2DD3-4B17-9080-66CB4C10E2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98F4F91F-0818-42EF-9C53-EE3F5EEC07B1}"/>
              </a:ext>
            </a:extLst>
          </p:cNvPr>
          <p:cNvSpPr>
            <a:spLocks noGrp="1"/>
          </p:cNvSpPr>
          <p:nvPr>
            <p:ph type="dt" sz="half" idx="10"/>
          </p:nvPr>
        </p:nvSpPr>
        <p:spPr/>
        <p:txBody>
          <a:bodyPr/>
          <a:lstStyle/>
          <a:p>
            <a:fld id="{2982FB16-CE8B-4DE8-BE2D-BA04EFE57445}" type="datetimeFigureOut">
              <a:rPr lang="en-US" smtClean="0"/>
              <a:pPr/>
              <a:t>10/21/2024</a:t>
            </a:fld>
            <a:endParaRPr lang="en-US"/>
          </a:p>
        </p:txBody>
      </p:sp>
      <p:sp>
        <p:nvSpPr>
          <p:cNvPr id="8" name="Footer Placeholder 7">
            <a:extLst>
              <a:ext uri="{FF2B5EF4-FFF2-40B4-BE49-F238E27FC236}">
                <a16:creationId xmlns="" xmlns:a16="http://schemas.microsoft.com/office/drawing/2014/main" id="{41E63FBF-3D5B-4CC6-933E-F815C9A24A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B26C4B9E-F467-4F2A-8021-2BA23E9F9BA0}"/>
              </a:ext>
            </a:extLst>
          </p:cNvPr>
          <p:cNvSpPr>
            <a:spLocks noGrp="1"/>
          </p:cNvSpPr>
          <p:nvPr>
            <p:ph type="sldNum" sz="quarter" idx="12"/>
          </p:nvPr>
        </p:nvSpPr>
        <p:spPr/>
        <p:txBody>
          <a:body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2617755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A20336-EA97-4864-BCC6-E1A2F475BE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BF1927DD-1123-4304-B645-616BC1F15998}"/>
              </a:ext>
            </a:extLst>
          </p:cNvPr>
          <p:cNvSpPr>
            <a:spLocks noGrp="1"/>
          </p:cNvSpPr>
          <p:nvPr>
            <p:ph type="dt" sz="half" idx="10"/>
          </p:nvPr>
        </p:nvSpPr>
        <p:spPr/>
        <p:txBody>
          <a:bodyPr/>
          <a:lstStyle/>
          <a:p>
            <a:fld id="{2982FB16-CE8B-4DE8-BE2D-BA04EFE57445}" type="datetimeFigureOut">
              <a:rPr lang="en-US" smtClean="0"/>
              <a:pPr/>
              <a:t>10/21/2024</a:t>
            </a:fld>
            <a:endParaRPr lang="en-US"/>
          </a:p>
        </p:txBody>
      </p:sp>
      <p:sp>
        <p:nvSpPr>
          <p:cNvPr id="4" name="Footer Placeholder 3">
            <a:extLst>
              <a:ext uri="{FF2B5EF4-FFF2-40B4-BE49-F238E27FC236}">
                <a16:creationId xmlns="" xmlns:a16="http://schemas.microsoft.com/office/drawing/2014/main" id="{09FF9CBC-E69D-49E2-A3FF-0460547895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12181445-7CAE-4287-856F-05063BC42BBB}"/>
              </a:ext>
            </a:extLst>
          </p:cNvPr>
          <p:cNvSpPr>
            <a:spLocks noGrp="1"/>
          </p:cNvSpPr>
          <p:nvPr>
            <p:ph type="sldNum" sz="quarter" idx="12"/>
          </p:nvPr>
        </p:nvSpPr>
        <p:spPr/>
        <p:txBody>
          <a:body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1845938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C80A58D-4B56-4547-8F0A-5E19B2FBABC4}"/>
              </a:ext>
            </a:extLst>
          </p:cNvPr>
          <p:cNvSpPr>
            <a:spLocks noGrp="1"/>
          </p:cNvSpPr>
          <p:nvPr>
            <p:ph type="dt" sz="half" idx="10"/>
          </p:nvPr>
        </p:nvSpPr>
        <p:spPr/>
        <p:txBody>
          <a:bodyPr/>
          <a:lstStyle/>
          <a:p>
            <a:fld id="{2982FB16-CE8B-4DE8-BE2D-BA04EFE57445}" type="datetimeFigureOut">
              <a:rPr lang="en-US" smtClean="0"/>
              <a:pPr/>
              <a:t>10/21/2024</a:t>
            </a:fld>
            <a:endParaRPr lang="en-US"/>
          </a:p>
        </p:txBody>
      </p:sp>
      <p:sp>
        <p:nvSpPr>
          <p:cNvPr id="3" name="Footer Placeholder 2">
            <a:extLst>
              <a:ext uri="{FF2B5EF4-FFF2-40B4-BE49-F238E27FC236}">
                <a16:creationId xmlns="" xmlns:a16="http://schemas.microsoft.com/office/drawing/2014/main" id="{2638EE51-3235-49AA-A421-647BFA4F1B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EFA0B3D-8EAF-407B-8537-CB6D0F75564D}"/>
              </a:ext>
            </a:extLst>
          </p:cNvPr>
          <p:cNvSpPr>
            <a:spLocks noGrp="1"/>
          </p:cNvSpPr>
          <p:nvPr>
            <p:ph type="sldNum" sz="quarter" idx="12"/>
          </p:nvPr>
        </p:nvSpPr>
        <p:spPr/>
        <p:txBody>
          <a:body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182556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032C3F-51DE-4A2B-8075-A5524D7E0D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A7D8B571-8B01-4A93-9713-1FF8CC992E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9942F6FF-6A23-47BE-BA7E-D9DD5F364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8043FED-C0F8-4D51-AC3A-34547D04A9BB}"/>
              </a:ext>
            </a:extLst>
          </p:cNvPr>
          <p:cNvSpPr>
            <a:spLocks noGrp="1"/>
          </p:cNvSpPr>
          <p:nvPr>
            <p:ph type="dt" sz="half" idx="10"/>
          </p:nvPr>
        </p:nvSpPr>
        <p:spPr/>
        <p:txBody>
          <a:bodyPr/>
          <a:lstStyle/>
          <a:p>
            <a:fld id="{2982FB16-CE8B-4DE8-BE2D-BA04EFE57445}" type="datetimeFigureOut">
              <a:rPr lang="en-US" smtClean="0"/>
              <a:pPr/>
              <a:t>10/21/2024</a:t>
            </a:fld>
            <a:endParaRPr lang="en-US"/>
          </a:p>
        </p:txBody>
      </p:sp>
      <p:sp>
        <p:nvSpPr>
          <p:cNvPr id="6" name="Footer Placeholder 5">
            <a:extLst>
              <a:ext uri="{FF2B5EF4-FFF2-40B4-BE49-F238E27FC236}">
                <a16:creationId xmlns="" xmlns:a16="http://schemas.microsoft.com/office/drawing/2014/main" id="{85039F6F-E6B9-43A9-BDFB-38F2067815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0B5256E-7A69-4E3D-B0E5-C1B9BDDE7DAF}"/>
              </a:ext>
            </a:extLst>
          </p:cNvPr>
          <p:cNvSpPr>
            <a:spLocks noGrp="1"/>
          </p:cNvSpPr>
          <p:nvPr>
            <p:ph type="sldNum" sz="quarter" idx="12"/>
          </p:nvPr>
        </p:nvSpPr>
        <p:spPr/>
        <p:txBody>
          <a:body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2571688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55456-F005-495E-855E-EE0CEBD67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DE7AEB91-2950-4EAB-B859-20BC0EB163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12871E9C-CEAB-4A90-A6A8-E3C6BDFD0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DD91598-F275-42AE-B75C-35F2F09D3867}"/>
              </a:ext>
            </a:extLst>
          </p:cNvPr>
          <p:cNvSpPr>
            <a:spLocks noGrp="1"/>
          </p:cNvSpPr>
          <p:nvPr>
            <p:ph type="dt" sz="half" idx="10"/>
          </p:nvPr>
        </p:nvSpPr>
        <p:spPr/>
        <p:txBody>
          <a:bodyPr/>
          <a:lstStyle/>
          <a:p>
            <a:fld id="{2982FB16-CE8B-4DE8-BE2D-BA04EFE57445}" type="datetimeFigureOut">
              <a:rPr lang="en-US" smtClean="0"/>
              <a:pPr/>
              <a:t>10/21/2024</a:t>
            </a:fld>
            <a:endParaRPr lang="en-US"/>
          </a:p>
        </p:txBody>
      </p:sp>
      <p:sp>
        <p:nvSpPr>
          <p:cNvPr id="6" name="Footer Placeholder 5">
            <a:extLst>
              <a:ext uri="{FF2B5EF4-FFF2-40B4-BE49-F238E27FC236}">
                <a16:creationId xmlns="" xmlns:a16="http://schemas.microsoft.com/office/drawing/2014/main" id="{389F3EDF-A0AA-4CFB-96CD-93BD38F79C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98B5F7E-5929-44C8-8589-990854FE2888}"/>
              </a:ext>
            </a:extLst>
          </p:cNvPr>
          <p:cNvSpPr>
            <a:spLocks noGrp="1"/>
          </p:cNvSpPr>
          <p:nvPr>
            <p:ph type="sldNum" sz="quarter" idx="12"/>
          </p:nvPr>
        </p:nvSpPr>
        <p:spPr/>
        <p:txBody>
          <a:body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4076126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0B13D66-BC3F-4A69-B336-DF49AB7F46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529EF79B-DDF4-4F68-ACE6-1427EC9F3F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ED303C-A657-4792-A0E9-53FE18C02F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2FB16-CE8B-4DE8-BE2D-BA04EFE57445}" type="datetimeFigureOut">
              <a:rPr lang="en-US" smtClean="0"/>
              <a:pPr/>
              <a:t>10/21/2024</a:t>
            </a:fld>
            <a:endParaRPr lang="en-US"/>
          </a:p>
        </p:txBody>
      </p:sp>
      <p:sp>
        <p:nvSpPr>
          <p:cNvPr id="5" name="Footer Placeholder 4">
            <a:extLst>
              <a:ext uri="{FF2B5EF4-FFF2-40B4-BE49-F238E27FC236}">
                <a16:creationId xmlns="" xmlns:a16="http://schemas.microsoft.com/office/drawing/2014/main" id="{2015B4F3-2AB5-43DA-9D24-2302C0C4B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1C747176-823E-4A8A-AEB7-780E223966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4B832-5C3A-49DF-8001-C3B24EC1493B}" type="slidenum">
              <a:rPr lang="en-US" smtClean="0"/>
              <a:pPr/>
              <a:t>‹#›</a:t>
            </a:fld>
            <a:endParaRPr lang="en-US"/>
          </a:p>
        </p:txBody>
      </p:sp>
    </p:spTree>
    <p:extLst>
      <p:ext uri="{BB962C8B-B14F-4D97-AF65-F5344CB8AC3E}">
        <p14:creationId xmlns="" xmlns:p14="http://schemas.microsoft.com/office/powerpoint/2010/main" val="656787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Convolution</a:t>
            </a:r>
            <a:endParaRPr lang="en-US" dirty="0"/>
          </a:p>
        </p:txBody>
      </p:sp>
      <p:sp>
        <p:nvSpPr>
          <p:cNvPr id="3" name="Content Placeholder 2"/>
          <p:cNvSpPr>
            <a:spLocks noGrp="1"/>
          </p:cNvSpPr>
          <p:nvPr>
            <p:ph idx="1"/>
          </p:nvPr>
        </p:nvSpPr>
        <p:spPr/>
        <p:txBody>
          <a:bodyPr/>
          <a:lstStyle/>
          <a:p>
            <a:r>
              <a:rPr lang="en-US" dirty="0" smtClean="0"/>
              <a:t>Convolution is a mathematical operation that combines two functions to produce a third function, representing how one function modifies the other. </a:t>
            </a:r>
          </a:p>
          <a:p>
            <a:r>
              <a:rPr lang="en-US" dirty="0" smtClean="0"/>
              <a:t>In the context of neural networks, particularly </a:t>
            </a:r>
            <a:r>
              <a:rPr lang="en-US" dirty="0" err="1" smtClean="0"/>
              <a:t>convolutional</a:t>
            </a:r>
            <a:r>
              <a:rPr lang="en-US" dirty="0" smtClean="0"/>
              <a:t> neural networks (CNNs), convolution is primarily used for processing data with a grid-like topology, such as images.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0371"/>
          </a:xfrm>
        </p:spPr>
        <p:txBody>
          <a:bodyPr>
            <a:normAutofit fontScale="90000"/>
          </a:bodyPr>
          <a:lstStyle/>
          <a:p>
            <a:pPr algn="ctr"/>
            <a:r>
              <a:rPr lang="en-US" dirty="0" smtClean="0"/>
              <a:t>Padding</a:t>
            </a:r>
            <a:endParaRPr lang="en-US" dirty="0"/>
          </a:p>
        </p:txBody>
      </p:sp>
      <p:sp>
        <p:nvSpPr>
          <p:cNvPr id="3" name="Content Placeholder 2"/>
          <p:cNvSpPr>
            <a:spLocks noGrp="1"/>
          </p:cNvSpPr>
          <p:nvPr>
            <p:ph idx="1"/>
          </p:nvPr>
        </p:nvSpPr>
        <p:spPr>
          <a:xfrm>
            <a:off x="838200" y="1103243"/>
            <a:ext cx="7431157" cy="5257800"/>
          </a:xfrm>
        </p:spPr>
        <p:txBody>
          <a:bodyPr>
            <a:normAutofit fontScale="77500" lnSpcReduction="20000"/>
          </a:bodyPr>
          <a:lstStyle/>
          <a:p>
            <a:r>
              <a:rPr lang="en-IN" dirty="0" smtClean="0"/>
              <a:t> If top left one is the pixel of interest, then we must have to place the filter as shown in the figure.  In this case, padding is necessary. </a:t>
            </a:r>
          </a:p>
          <a:p>
            <a:pPr>
              <a:buNone/>
            </a:pPr>
            <a:r>
              <a:rPr lang="en-IN" b="1" dirty="0" smtClean="0"/>
              <a:t> </a:t>
            </a:r>
            <a:endParaRPr lang="en-US" b="1" dirty="0" smtClean="0"/>
          </a:p>
          <a:p>
            <a:pPr>
              <a:buNone/>
            </a:pPr>
            <a:r>
              <a:rPr lang="en-US" b="1" dirty="0" smtClean="0"/>
              <a:t>1. Valid Padding</a:t>
            </a:r>
            <a:r>
              <a:rPr lang="en-US" dirty="0" smtClean="0"/>
              <a:t>:</a:t>
            </a:r>
          </a:p>
          <a:p>
            <a:r>
              <a:rPr lang="en-US" dirty="0" smtClean="0"/>
              <a:t>No padding is applied. The convolution operation is only applied to valid positions where the kernel fits within the input dimensions.</a:t>
            </a:r>
          </a:p>
          <a:p>
            <a:r>
              <a:rPr lang="en-US" b="1" dirty="0" smtClean="0"/>
              <a:t>Effect</a:t>
            </a:r>
            <a:r>
              <a:rPr lang="en-US" dirty="0" smtClean="0"/>
              <a:t>: Reduces the spatial dimensions of the output. For example, a 5×5 input with a 3×3 kernel will produce a 3×3 output.</a:t>
            </a:r>
          </a:p>
          <a:p>
            <a:pPr>
              <a:buNone/>
            </a:pPr>
            <a:r>
              <a:rPr lang="en-IN" dirty="0" smtClean="0"/>
              <a:t>2. </a:t>
            </a:r>
            <a:r>
              <a:rPr lang="en-US" b="1" dirty="0" smtClean="0"/>
              <a:t>Same Padding</a:t>
            </a:r>
            <a:r>
              <a:rPr lang="en-US" dirty="0" smtClean="0"/>
              <a:t>:</a:t>
            </a:r>
          </a:p>
          <a:p>
            <a:r>
              <a:rPr lang="en-US" dirty="0" smtClean="0"/>
              <a:t>Padding is applied such that the output dimensions are the same as the input dimensions. This is achieved by adding a sufficient number of zeroes around the input.</a:t>
            </a:r>
          </a:p>
          <a:p>
            <a:r>
              <a:rPr lang="en-US" b="1" dirty="0" smtClean="0"/>
              <a:t>Effect</a:t>
            </a:r>
            <a:r>
              <a:rPr lang="en-US" dirty="0" smtClean="0"/>
              <a:t>: Preserves the spatial dimensions. For example, a 5×5 input with a 3×3 kernel will produce a 5×5 output.</a:t>
            </a:r>
          </a:p>
          <a:p>
            <a:pPr>
              <a:buNone/>
            </a:pPr>
            <a:endParaRPr lang="en-US" dirty="0" smtClean="0"/>
          </a:p>
          <a:p>
            <a:endParaRPr lang="en-US" dirty="0"/>
          </a:p>
        </p:txBody>
      </p:sp>
      <p:pic>
        <p:nvPicPr>
          <p:cNvPr id="4" name="Picture 3">
            <a:extLst>
              <a:ext uri="{FF2B5EF4-FFF2-40B4-BE49-F238E27FC236}">
                <a16:creationId xmlns="" xmlns:a16="http://schemas.microsoft.com/office/drawing/2014/main" id="{998244A9-BCED-4997-ACD8-DC2DBB614FC3}"/>
              </a:ext>
            </a:extLst>
          </p:cNvPr>
          <p:cNvPicPr>
            <a:picLocks noChangeAspect="1"/>
          </p:cNvPicPr>
          <p:nvPr/>
        </p:nvPicPr>
        <p:blipFill>
          <a:blip r:embed="rId2"/>
          <a:stretch>
            <a:fillRect/>
          </a:stretch>
        </p:blipFill>
        <p:spPr>
          <a:xfrm>
            <a:off x="8253144" y="1431235"/>
            <a:ext cx="3586194" cy="389248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normAutofit fontScale="90000"/>
          </a:bodyPr>
          <a:lstStyle/>
          <a:p>
            <a:pPr algn="ctr"/>
            <a:r>
              <a:rPr lang="en-US" dirty="0"/>
              <a:t>Pooling layer</a:t>
            </a:r>
          </a:p>
        </p:txBody>
      </p:sp>
      <p:graphicFrame>
        <p:nvGraphicFramePr>
          <p:cNvPr id="5" name="Content Placeholder 4"/>
          <p:cNvGraphicFramePr>
            <a:graphicFrameLocks noGrp="1"/>
          </p:cNvGraphicFramePr>
          <p:nvPr>
            <p:ph sz="half" idx="1"/>
            <p:extLst>
              <p:ext uri="{D42A27DB-BD31-4B8C-83A1-F6EECF244321}">
                <p14:modId xmlns="" xmlns:p14="http://schemas.microsoft.com/office/powerpoint/2010/main" val="2130711593"/>
              </p:ext>
            </p:extLst>
          </p:nvPr>
        </p:nvGraphicFramePr>
        <p:xfrm>
          <a:off x="4713514" y="1941877"/>
          <a:ext cx="1614716" cy="1643152"/>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gridCol w="403679">
                  <a:extLst>
                    <a:ext uri="{9D8B030D-6E8A-4147-A177-3AD203B41FA5}">
                      <a16:colId xmlns="" xmlns:a16="http://schemas.microsoft.com/office/drawing/2014/main" val="20002"/>
                    </a:ext>
                  </a:extLst>
                </a:gridCol>
                <a:gridCol w="403679">
                  <a:extLst>
                    <a:ext uri="{9D8B030D-6E8A-4147-A177-3AD203B41FA5}">
                      <a16:colId xmlns="" xmlns:a16="http://schemas.microsoft.com/office/drawing/2014/main" val="20003"/>
                    </a:ext>
                  </a:extLst>
                </a:gridCol>
              </a:tblGrid>
              <a:tr h="410788">
                <a:tc>
                  <a:txBody>
                    <a:bodyPr/>
                    <a:lstStyle/>
                    <a:p>
                      <a:pPr algn="ctr"/>
                      <a:r>
                        <a:rPr lang="en-US" dirty="0"/>
                        <a:t>1</a:t>
                      </a:r>
                    </a:p>
                  </a:txBody>
                  <a:tcPr anchor="ctr">
                    <a:noFill/>
                  </a:tcPr>
                </a:tc>
                <a:tc>
                  <a:txBody>
                    <a:bodyPr/>
                    <a:lstStyle/>
                    <a:p>
                      <a:pPr algn="ctr"/>
                      <a:r>
                        <a:rPr lang="en-US" dirty="0"/>
                        <a:t>4</a:t>
                      </a:r>
                    </a:p>
                  </a:txBody>
                  <a:tcPr anchor="ctr">
                    <a:noFill/>
                  </a:tcPr>
                </a:tc>
                <a:tc>
                  <a:txBody>
                    <a:bodyPr/>
                    <a:lstStyle/>
                    <a:p>
                      <a:pPr algn="ctr"/>
                      <a:r>
                        <a:rPr lang="en-US" dirty="0"/>
                        <a:t>2</a:t>
                      </a:r>
                    </a:p>
                  </a:txBody>
                  <a:tcPr anchor="ctr">
                    <a:solidFill>
                      <a:srgbClr val="00B0F0"/>
                    </a:solidFill>
                  </a:tcPr>
                </a:tc>
                <a:tc>
                  <a:txBody>
                    <a:bodyPr/>
                    <a:lstStyle/>
                    <a:p>
                      <a:pPr algn="ctr"/>
                      <a:r>
                        <a:rPr lang="en-US" dirty="0"/>
                        <a:t>1</a:t>
                      </a:r>
                    </a:p>
                  </a:txBody>
                  <a:tcPr anchor="ctr">
                    <a:solidFill>
                      <a:srgbClr val="00B0F0"/>
                    </a:solidFill>
                  </a:tcPr>
                </a:tc>
                <a:extLst>
                  <a:ext uri="{0D108BD9-81ED-4DB2-BD59-A6C34878D82A}">
                    <a16:rowId xmlns="" xmlns:a16="http://schemas.microsoft.com/office/drawing/2014/main" val="10000"/>
                  </a:ext>
                </a:extLst>
              </a:tr>
              <a:tr h="410788">
                <a:tc>
                  <a:txBody>
                    <a:bodyPr/>
                    <a:lstStyle/>
                    <a:p>
                      <a:pPr algn="ctr"/>
                      <a:r>
                        <a:rPr lang="en-US" dirty="0"/>
                        <a:t>5</a:t>
                      </a:r>
                    </a:p>
                  </a:txBody>
                  <a:tcPr anchor="ctr">
                    <a:noFill/>
                  </a:tcPr>
                </a:tc>
                <a:tc>
                  <a:txBody>
                    <a:bodyPr/>
                    <a:lstStyle/>
                    <a:p>
                      <a:pPr algn="ctr"/>
                      <a:r>
                        <a:rPr lang="en-US" dirty="0"/>
                        <a:t>8</a:t>
                      </a:r>
                    </a:p>
                  </a:txBody>
                  <a:tcPr anchor="ctr">
                    <a:noFill/>
                  </a:tcPr>
                </a:tc>
                <a:tc>
                  <a:txBody>
                    <a:bodyPr/>
                    <a:lstStyle/>
                    <a:p>
                      <a:pPr algn="ctr"/>
                      <a:r>
                        <a:rPr lang="en-US" dirty="0"/>
                        <a:t>3</a:t>
                      </a:r>
                    </a:p>
                  </a:txBody>
                  <a:tcPr anchor="ctr">
                    <a:solidFill>
                      <a:srgbClr val="00B0F0"/>
                    </a:solidFill>
                  </a:tcPr>
                </a:tc>
                <a:tc>
                  <a:txBody>
                    <a:bodyPr/>
                    <a:lstStyle/>
                    <a:p>
                      <a:pPr algn="ctr"/>
                      <a:r>
                        <a:rPr lang="en-US" dirty="0"/>
                        <a:t>4</a:t>
                      </a:r>
                    </a:p>
                  </a:txBody>
                  <a:tcPr anchor="ctr">
                    <a:solidFill>
                      <a:srgbClr val="00B0F0"/>
                    </a:solidFill>
                  </a:tcPr>
                </a:tc>
                <a:extLst>
                  <a:ext uri="{0D108BD9-81ED-4DB2-BD59-A6C34878D82A}">
                    <a16:rowId xmlns="" xmlns:a16="http://schemas.microsoft.com/office/drawing/2014/main" val="10001"/>
                  </a:ext>
                </a:extLst>
              </a:tr>
              <a:tr h="410788">
                <a:tc>
                  <a:txBody>
                    <a:bodyPr/>
                    <a:lstStyle/>
                    <a:p>
                      <a:pPr algn="ctr"/>
                      <a:r>
                        <a:rPr lang="en-US" dirty="0"/>
                        <a:t>7</a:t>
                      </a:r>
                    </a:p>
                  </a:txBody>
                  <a:tcPr anchor="ctr"/>
                </a:tc>
                <a:tc>
                  <a:txBody>
                    <a:bodyPr/>
                    <a:lstStyle/>
                    <a:p>
                      <a:pPr algn="ctr"/>
                      <a:r>
                        <a:rPr lang="en-US" dirty="0"/>
                        <a:t>6</a:t>
                      </a:r>
                    </a:p>
                  </a:txBody>
                  <a:tcPr anchor="ctr"/>
                </a:tc>
                <a:tc>
                  <a:txBody>
                    <a:bodyPr/>
                    <a:lstStyle/>
                    <a:p>
                      <a:pPr algn="ctr"/>
                      <a:r>
                        <a:rPr lang="en-US" dirty="0"/>
                        <a:t>4</a:t>
                      </a:r>
                    </a:p>
                  </a:txBody>
                  <a:tcPr anchor="ctr"/>
                </a:tc>
                <a:tc>
                  <a:txBody>
                    <a:bodyPr/>
                    <a:lstStyle/>
                    <a:p>
                      <a:pPr algn="ctr"/>
                      <a:r>
                        <a:rPr lang="en-US" dirty="0"/>
                        <a:t>5</a:t>
                      </a:r>
                    </a:p>
                  </a:txBody>
                  <a:tcPr anchor="ctr"/>
                </a:tc>
                <a:extLst>
                  <a:ext uri="{0D108BD9-81ED-4DB2-BD59-A6C34878D82A}">
                    <a16:rowId xmlns="" xmlns:a16="http://schemas.microsoft.com/office/drawing/2014/main" val="10002"/>
                  </a:ext>
                </a:extLst>
              </a:tr>
              <a:tr h="410788">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2</a:t>
                      </a:r>
                    </a:p>
                  </a:txBody>
                  <a:tcPr anchor="ctr"/>
                </a:tc>
                <a:extLst>
                  <a:ext uri="{0D108BD9-81ED-4DB2-BD59-A6C34878D82A}">
                    <a16:rowId xmlns="" xmlns:a16="http://schemas.microsoft.com/office/drawing/2014/main" val="10003"/>
                  </a:ext>
                </a:extLst>
              </a:tr>
            </a:tbl>
          </a:graphicData>
        </a:graphic>
      </p:graphicFrame>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81075" y="1648960"/>
            <a:ext cx="3409950" cy="2486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79028" y="2214563"/>
            <a:ext cx="1524000" cy="8096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 xmlns:p14="http://schemas.microsoft.com/office/powerpoint/2010/main" val="740179514"/>
              </p:ext>
            </p:extLst>
          </p:nvPr>
        </p:nvGraphicFramePr>
        <p:xfrm>
          <a:off x="8015514" y="2317139"/>
          <a:ext cx="807358" cy="821576"/>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tblGrid>
              <a:tr h="410788">
                <a:tc>
                  <a:txBody>
                    <a:bodyPr/>
                    <a:lstStyle/>
                    <a:p>
                      <a:pPr algn="ctr"/>
                      <a:r>
                        <a:rPr lang="en-US" dirty="0"/>
                        <a:t>8</a:t>
                      </a:r>
                    </a:p>
                  </a:txBody>
                  <a:tcPr anchor="ctr"/>
                </a:tc>
                <a:tc>
                  <a:txBody>
                    <a:bodyPr/>
                    <a:lstStyle/>
                    <a:p>
                      <a:pPr algn="ctr"/>
                      <a:r>
                        <a:rPr lang="en-US" dirty="0"/>
                        <a:t>4</a:t>
                      </a:r>
                    </a:p>
                  </a:txBody>
                  <a:tcPr anchor="ctr"/>
                </a:tc>
                <a:extLst>
                  <a:ext uri="{0D108BD9-81ED-4DB2-BD59-A6C34878D82A}">
                    <a16:rowId xmlns="" xmlns:a16="http://schemas.microsoft.com/office/drawing/2014/main" val="10000"/>
                  </a:ext>
                </a:extLst>
              </a:tr>
              <a:tr h="410788">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1"/>
                  </a:ext>
                </a:extLst>
              </a:tr>
            </a:tbl>
          </a:graphicData>
        </a:graphic>
      </p:graphicFrame>
    </p:spTree>
    <p:extLst>
      <p:ext uri="{BB962C8B-B14F-4D97-AF65-F5344CB8AC3E}">
        <p14:creationId xmlns="" xmlns:p14="http://schemas.microsoft.com/office/powerpoint/2010/main" val="16739308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9032"/>
          </a:xfrm>
        </p:spPr>
        <p:txBody>
          <a:bodyPr>
            <a:normAutofit fontScale="90000"/>
          </a:bodyPr>
          <a:lstStyle/>
          <a:p>
            <a:pPr algn="ctr"/>
            <a:r>
              <a:rPr lang="en-US" dirty="0"/>
              <a:t>Pooling layer</a:t>
            </a:r>
          </a:p>
        </p:txBody>
      </p:sp>
      <p:graphicFrame>
        <p:nvGraphicFramePr>
          <p:cNvPr id="5" name="Content Placeholder 4"/>
          <p:cNvGraphicFramePr>
            <a:graphicFrameLocks noGrp="1"/>
          </p:cNvGraphicFramePr>
          <p:nvPr>
            <p:ph sz="half" idx="1"/>
            <p:extLst>
              <p:ext uri="{D42A27DB-BD31-4B8C-83A1-F6EECF244321}">
                <p14:modId xmlns="" xmlns:p14="http://schemas.microsoft.com/office/powerpoint/2010/main" val="2009112357"/>
              </p:ext>
            </p:extLst>
          </p:nvPr>
        </p:nvGraphicFramePr>
        <p:xfrm>
          <a:off x="4713514" y="1941877"/>
          <a:ext cx="1614716" cy="1643152"/>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gridCol w="403679">
                  <a:extLst>
                    <a:ext uri="{9D8B030D-6E8A-4147-A177-3AD203B41FA5}">
                      <a16:colId xmlns="" xmlns:a16="http://schemas.microsoft.com/office/drawing/2014/main" val="20002"/>
                    </a:ext>
                  </a:extLst>
                </a:gridCol>
                <a:gridCol w="403679">
                  <a:extLst>
                    <a:ext uri="{9D8B030D-6E8A-4147-A177-3AD203B41FA5}">
                      <a16:colId xmlns="" xmlns:a16="http://schemas.microsoft.com/office/drawing/2014/main" val="20003"/>
                    </a:ext>
                  </a:extLst>
                </a:gridCol>
              </a:tblGrid>
              <a:tr h="410788">
                <a:tc>
                  <a:txBody>
                    <a:bodyPr/>
                    <a:lstStyle/>
                    <a:p>
                      <a:pPr algn="ctr"/>
                      <a:r>
                        <a:rPr lang="en-US" dirty="0"/>
                        <a:t>1</a:t>
                      </a:r>
                    </a:p>
                  </a:txBody>
                  <a:tcPr anchor="ctr">
                    <a:noFill/>
                  </a:tcPr>
                </a:tc>
                <a:tc>
                  <a:txBody>
                    <a:bodyPr/>
                    <a:lstStyle/>
                    <a:p>
                      <a:pPr algn="ctr"/>
                      <a:r>
                        <a:rPr lang="en-US" dirty="0"/>
                        <a:t>4</a:t>
                      </a:r>
                    </a:p>
                  </a:txBody>
                  <a:tcPr anchor="ctr">
                    <a:noFill/>
                  </a:tcPr>
                </a:tc>
                <a:tc>
                  <a:txBody>
                    <a:bodyPr/>
                    <a:lstStyle/>
                    <a:p>
                      <a:pPr algn="ctr"/>
                      <a:r>
                        <a:rPr lang="en-US" dirty="0"/>
                        <a:t>2</a:t>
                      </a:r>
                    </a:p>
                  </a:txBody>
                  <a:tcPr anchor="ctr">
                    <a:noFill/>
                  </a:tcPr>
                </a:tc>
                <a:tc>
                  <a:txBody>
                    <a:bodyPr/>
                    <a:lstStyle/>
                    <a:p>
                      <a:pPr algn="ctr"/>
                      <a:r>
                        <a:rPr lang="en-US" dirty="0"/>
                        <a:t>1</a:t>
                      </a:r>
                    </a:p>
                  </a:txBody>
                  <a:tcPr anchor="ctr">
                    <a:noFill/>
                  </a:tcPr>
                </a:tc>
                <a:extLst>
                  <a:ext uri="{0D108BD9-81ED-4DB2-BD59-A6C34878D82A}">
                    <a16:rowId xmlns="" xmlns:a16="http://schemas.microsoft.com/office/drawing/2014/main" val="10000"/>
                  </a:ext>
                </a:extLst>
              </a:tr>
              <a:tr h="410788">
                <a:tc>
                  <a:txBody>
                    <a:bodyPr/>
                    <a:lstStyle/>
                    <a:p>
                      <a:pPr algn="ctr"/>
                      <a:r>
                        <a:rPr lang="en-US" dirty="0"/>
                        <a:t>5</a:t>
                      </a:r>
                    </a:p>
                  </a:txBody>
                  <a:tcPr anchor="ctr">
                    <a:noFill/>
                  </a:tcPr>
                </a:tc>
                <a:tc>
                  <a:txBody>
                    <a:bodyPr/>
                    <a:lstStyle/>
                    <a:p>
                      <a:pPr algn="ctr"/>
                      <a:r>
                        <a:rPr lang="en-US" dirty="0"/>
                        <a:t>8</a:t>
                      </a:r>
                    </a:p>
                  </a:txBody>
                  <a:tcPr anchor="ctr">
                    <a:noFill/>
                  </a:tcPr>
                </a:tc>
                <a:tc>
                  <a:txBody>
                    <a:bodyPr/>
                    <a:lstStyle/>
                    <a:p>
                      <a:pPr algn="ctr"/>
                      <a:r>
                        <a:rPr lang="en-US" dirty="0"/>
                        <a:t>3</a:t>
                      </a:r>
                    </a:p>
                  </a:txBody>
                  <a:tcPr anchor="ctr">
                    <a:noFill/>
                  </a:tcPr>
                </a:tc>
                <a:tc>
                  <a:txBody>
                    <a:bodyPr/>
                    <a:lstStyle/>
                    <a:p>
                      <a:pPr algn="ctr"/>
                      <a:r>
                        <a:rPr lang="en-US" dirty="0"/>
                        <a:t>4</a:t>
                      </a:r>
                    </a:p>
                  </a:txBody>
                  <a:tcPr anchor="ctr">
                    <a:noFill/>
                  </a:tcPr>
                </a:tc>
                <a:extLst>
                  <a:ext uri="{0D108BD9-81ED-4DB2-BD59-A6C34878D82A}">
                    <a16:rowId xmlns="" xmlns:a16="http://schemas.microsoft.com/office/drawing/2014/main" val="10001"/>
                  </a:ext>
                </a:extLst>
              </a:tr>
              <a:tr h="410788">
                <a:tc>
                  <a:txBody>
                    <a:bodyPr/>
                    <a:lstStyle/>
                    <a:p>
                      <a:pPr algn="ctr"/>
                      <a:r>
                        <a:rPr lang="en-US" dirty="0"/>
                        <a:t>7</a:t>
                      </a:r>
                    </a:p>
                  </a:txBody>
                  <a:tcPr anchor="ctr">
                    <a:solidFill>
                      <a:srgbClr val="00B0F0"/>
                    </a:solidFill>
                  </a:tcPr>
                </a:tc>
                <a:tc>
                  <a:txBody>
                    <a:bodyPr/>
                    <a:lstStyle/>
                    <a:p>
                      <a:pPr algn="ctr"/>
                      <a:r>
                        <a:rPr lang="en-US" dirty="0"/>
                        <a:t>6</a:t>
                      </a:r>
                    </a:p>
                  </a:txBody>
                  <a:tcPr anchor="ctr">
                    <a:solidFill>
                      <a:srgbClr val="00B0F0"/>
                    </a:solidFill>
                  </a:tcPr>
                </a:tc>
                <a:tc>
                  <a:txBody>
                    <a:bodyPr/>
                    <a:lstStyle/>
                    <a:p>
                      <a:pPr algn="ctr"/>
                      <a:r>
                        <a:rPr lang="en-US" dirty="0"/>
                        <a:t>4</a:t>
                      </a:r>
                    </a:p>
                  </a:txBody>
                  <a:tcPr anchor="ctr"/>
                </a:tc>
                <a:tc>
                  <a:txBody>
                    <a:bodyPr/>
                    <a:lstStyle/>
                    <a:p>
                      <a:pPr algn="ctr"/>
                      <a:r>
                        <a:rPr lang="en-US" dirty="0"/>
                        <a:t>5</a:t>
                      </a:r>
                    </a:p>
                  </a:txBody>
                  <a:tcPr anchor="ctr"/>
                </a:tc>
                <a:extLst>
                  <a:ext uri="{0D108BD9-81ED-4DB2-BD59-A6C34878D82A}">
                    <a16:rowId xmlns="" xmlns:a16="http://schemas.microsoft.com/office/drawing/2014/main" val="10002"/>
                  </a:ext>
                </a:extLst>
              </a:tr>
              <a:tr h="410788">
                <a:tc>
                  <a:txBody>
                    <a:bodyPr/>
                    <a:lstStyle/>
                    <a:p>
                      <a:pPr algn="ctr"/>
                      <a:r>
                        <a:rPr lang="en-US" dirty="0"/>
                        <a:t>1</a:t>
                      </a:r>
                    </a:p>
                  </a:txBody>
                  <a:tcPr anchor="ctr">
                    <a:solidFill>
                      <a:srgbClr val="00B0F0"/>
                    </a:solidFill>
                  </a:tcPr>
                </a:tc>
                <a:tc>
                  <a:txBody>
                    <a:bodyPr/>
                    <a:lstStyle/>
                    <a:p>
                      <a:pPr algn="ctr"/>
                      <a:r>
                        <a:rPr lang="en-US" dirty="0"/>
                        <a:t>3</a:t>
                      </a:r>
                    </a:p>
                  </a:txBody>
                  <a:tcPr anchor="ctr">
                    <a:solidFill>
                      <a:srgbClr val="00B0F0"/>
                    </a:solidFill>
                  </a:tcPr>
                </a:tc>
                <a:tc>
                  <a:txBody>
                    <a:bodyPr/>
                    <a:lstStyle/>
                    <a:p>
                      <a:pPr algn="ctr"/>
                      <a:r>
                        <a:rPr lang="en-US" dirty="0"/>
                        <a:t>1</a:t>
                      </a:r>
                    </a:p>
                  </a:txBody>
                  <a:tcPr anchor="ctr"/>
                </a:tc>
                <a:tc>
                  <a:txBody>
                    <a:bodyPr/>
                    <a:lstStyle/>
                    <a:p>
                      <a:pPr algn="ctr"/>
                      <a:r>
                        <a:rPr lang="en-US" dirty="0"/>
                        <a:t>2</a:t>
                      </a:r>
                    </a:p>
                  </a:txBody>
                  <a:tcPr anchor="ctr"/>
                </a:tc>
                <a:extLst>
                  <a:ext uri="{0D108BD9-81ED-4DB2-BD59-A6C34878D82A}">
                    <a16:rowId xmlns="" xmlns:a16="http://schemas.microsoft.com/office/drawing/2014/main" val="10003"/>
                  </a:ext>
                </a:extLst>
              </a:tr>
            </a:tbl>
          </a:graphicData>
        </a:graphic>
      </p:graphicFrame>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81075" y="1648960"/>
            <a:ext cx="3409950" cy="2486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79028" y="2214563"/>
            <a:ext cx="1524000" cy="8096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 xmlns:p14="http://schemas.microsoft.com/office/powerpoint/2010/main" val="951238969"/>
              </p:ext>
            </p:extLst>
          </p:nvPr>
        </p:nvGraphicFramePr>
        <p:xfrm>
          <a:off x="8015514" y="2317139"/>
          <a:ext cx="807358" cy="821576"/>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tblGrid>
              <a:tr h="410788">
                <a:tc>
                  <a:txBody>
                    <a:bodyPr/>
                    <a:lstStyle/>
                    <a:p>
                      <a:pPr algn="ctr"/>
                      <a:r>
                        <a:rPr lang="en-US" dirty="0"/>
                        <a:t>8</a:t>
                      </a:r>
                    </a:p>
                  </a:txBody>
                  <a:tcPr anchor="ctr"/>
                </a:tc>
                <a:tc>
                  <a:txBody>
                    <a:bodyPr/>
                    <a:lstStyle/>
                    <a:p>
                      <a:pPr algn="ctr"/>
                      <a:r>
                        <a:rPr lang="en-US" dirty="0"/>
                        <a:t>4</a:t>
                      </a:r>
                    </a:p>
                  </a:txBody>
                  <a:tcPr anchor="ctr"/>
                </a:tc>
                <a:extLst>
                  <a:ext uri="{0D108BD9-81ED-4DB2-BD59-A6C34878D82A}">
                    <a16:rowId xmlns="" xmlns:a16="http://schemas.microsoft.com/office/drawing/2014/main" val="10000"/>
                  </a:ext>
                </a:extLst>
              </a:tr>
              <a:tr h="410788">
                <a:tc>
                  <a:txBody>
                    <a:bodyPr/>
                    <a:lstStyle/>
                    <a:p>
                      <a:pPr algn="ctr"/>
                      <a:r>
                        <a:rPr lang="en-US" dirty="0"/>
                        <a:t>7</a:t>
                      </a:r>
                    </a:p>
                  </a:txBody>
                  <a:tcPr anchor="ctr"/>
                </a:tc>
                <a:tc>
                  <a:txBody>
                    <a:bodyPr/>
                    <a:lstStyle/>
                    <a:p>
                      <a:pPr algn="ctr"/>
                      <a:endParaRPr lang="en-US" dirty="0"/>
                    </a:p>
                  </a:txBody>
                  <a:tcPr anchor="ctr"/>
                </a:tc>
                <a:extLst>
                  <a:ext uri="{0D108BD9-81ED-4DB2-BD59-A6C34878D82A}">
                    <a16:rowId xmlns="" xmlns:a16="http://schemas.microsoft.com/office/drawing/2014/main" val="10001"/>
                  </a:ext>
                </a:extLst>
              </a:tr>
            </a:tbl>
          </a:graphicData>
        </a:graphic>
      </p:graphicFrame>
    </p:spTree>
    <p:extLst>
      <p:ext uri="{BB962C8B-B14F-4D97-AF65-F5344CB8AC3E}">
        <p14:creationId xmlns="" xmlns:p14="http://schemas.microsoft.com/office/powerpoint/2010/main" val="12074622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9153"/>
          </a:xfrm>
        </p:spPr>
        <p:txBody>
          <a:bodyPr>
            <a:normAutofit fontScale="90000"/>
          </a:bodyPr>
          <a:lstStyle/>
          <a:p>
            <a:pPr algn="ctr"/>
            <a:r>
              <a:rPr lang="en-US" dirty="0"/>
              <a:t>Pooling layer</a:t>
            </a:r>
          </a:p>
        </p:txBody>
      </p:sp>
      <p:graphicFrame>
        <p:nvGraphicFramePr>
          <p:cNvPr id="5" name="Content Placeholder 4"/>
          <p:cNvGraphicFramePr>
            <a:graphicFrameLocks noGrp="1"/>
          </p:cNvGraphicFramePr>
          <p:nvPr>
            <p:ph sz="half" idx="1"/>
            <p:extLst>
              <p:ext uri="{D42A27DB-BD31-4B8C-83A1-F6EECF244321}">
                <p14:modId xmlns="" xmlns:p14="http://schemas.microsoft.com/office/powerpoint/2010/main" val="1947020996"/>
              </p:ext>
            </p:extLst>
          </p:nvPr>
        </p:nvGraphicFramePr>
        <p:xfrm>
          <a:off x="4713514" y="1941877"/>
          <a:ext cx="1614716" cy="1643152"/>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gridCol w="403679">
                  <a:extLst>
                    <a:ext uri="{9D8B030D-6E8A-4147-A177-3AD203B41FA5}">
                      <a16:colId xmlns="" xmlns:a16="http://schemas.microsoft.com/office/drawing/2014/main" val="20002"/>
                    </a:ext>
                  </a:extLst>
                </a:gridCol>
                <a:gridCol w="403679">
                  <a:extLst>
                    <a:ext uri="{9D8B030D-6E8A-4147-A177-3AD203B41FA5}">
                      <a16:colId xmlns="" xmlns:a16="http://schemas.microsoft.com/office/drawing/2014/main" val="20003"/>
                    </a:ext>
                  </a:extLst>
                </a:gridCol>
              </a:tblGrid>
              <a:tr h="410788">
                <a:tc>
                  <a:txBody>
                    <a:bodyPr/>
                    <a:lstStyle/>
                    <a:p>
                      <a:pPr algn="ctr"/>
                      <a:r>
                        <a:rPr lang="en-US" dirty="0"/>
                        <a:t>1</a:t>
                      </a:r>
                    </a:p>
                  </a:txBody>
                  <a:tcPr anchor="ctr">
                    <a:noFill/>
                  </a:tcPr>
                </a:tc>
                <a:tc>
                  <a:txBody>
                    <a:bodyPr/>
                    <a:lstStyle/>
                    <a:p>
                      <a:pPr algn="ctr"/>
                      <a:r>
                        <a:rPr lang="en-US" dirty="0"/>
                        <a:t>4</a:t>
                      </a:r>
                    </a:p>
                  </a:txBody>
                  <a:tcPr anchor="ctr">
                    <a:noFill/>
                  </a:tcPr>
                </a:tc>
                <a:tc>
                  <a:txBody>
                    <a:bodyPr/>
                    <a:lstStyle/>
                    <a:p>
                      <a:pPr algn="ctr"/>
                      <a:r>
                        <a:rPr lang="en-US" dirty="0"/>
                        <a:t>2</a:t>
                      </a:r>
                    </a:p>
                  </a:txBody>
                  <a:tcPr anchor="ctr">
                    <a:noFill/>
                  </a:tcPr>
                </a:tc>
                <a:tc>
                  <a:txBody>
                    <a:bodyPr/>
                    <a:lstStyle/>
                    <a:p>
                      <a:pPr algn="ctr"/>
                      <a:r>
                        <a:rPr lang="en-US" dirty="0"/>
                        <a:t>1</a:t>
                      </a:r>
                    </a:p>
                  </a:txBody>
                  <a:tcPr anchor="ctr">
                    <a:noFill/>
                  </a:tcPr>
                </a:tc>
                <a:extLst>
                  <a:ext uri="{0D108BD9-81ED-4DB2-BD59-A6C34878D82A}">
                    <a16:rowId xmlns="" xmlns:a16="http://schemas.microsoft.com/office/drawing/2014/main" val="10000"/>
                  </a:ext>
                </a:extLst>
              </a:tr>
              <a:tr h="410788">
                <a:tc>
                  <a:txBody>
                    <a:bodyPr/>
                    <a:lstStyle/>
                    <a:p>
                      <a:pPr algn="ctr"/>
                      <a:r>
                        <a:rPr lang="en-US" dirty="0"/>
                        <a:t>5</a:t>
                      </a:r>
                    </a:p>
                  </a:txBody>
                  <a:tcPr anchor="ctr">
                    <a:noFill/>
                  </a:tcPr>
                </a:tc>
                <a:tc>
                  <a:txBody>
                    <a:bodyPr/>
                    <a:lstStyle/>
                    <a:p>
                      <a:pPr algn="ctr"/>
                      <a:r>
                        <a:rPr lang="en-US" dirty="0"/>
                        <a:t>8</a:t>
                      </a:r>
                    </a:p>
                  </a:txBody>
                  <a:tcPr anchor="ctr">
                    <a:noFill/>
                  </a:tcPr>
                </a:tc>
                <a:tc>
                  <a:txBody>
                    <a:bodyPr/>
                    <a:lstStyle/>
                    <a:p>
                      <a:pPr algn="ctr"/>
                      <a:r>
                        <a:rPr lang="en-US" dirty="0"/>
                        <a:t>3</a:t>
                      </a:r>
                    </a:p>
                  </a:txBody>
                  <a:tcPr anchor="ctr">
                    <a:noFill/>
                  </a:tcPr>
                </a:tc>
                <a:tc>
                  <a:txBody>
                    <a:bodyPr/>
                    <a:lstStyle/>
                    <a:p>
                      <a:pPr algn="ctr"/>
                      <a:r>
                        <a:rPr lang="en-US" dirty="0"/>
                        <a:t>4</a:t>
                      </a:r>
                    </a:p>
                  </a:txBody>
                  <a:tcPr anchor="ctr">
                    <a:noFill/>
                  </a:tcPr>
                </a:tc>
                <a:extLst>
                  <a:ext uri="{0D108BD9-81ED-4DB2-BD59-A6C34878D82A}">
                    <a16:rowId xmlns="" xmlns:a16="http://schemas.microsoft.com/office/drawing/2014/main" val="10001"/>
                  </a:ext>
                </a:extLst>
              </a:tr>
              <a:tr h="410788">
                <a:tc>
                  <a:txBody>
                    <a:bodyPr/>
                    <a:lstStyle/>
                    <a:p>
                      <a:pPr algn="ctr"/>
                      <a:r>
                        <a:rPr lang="en-US" dirty="0"/>
                        <a:t>7</a:t>
                      </a:r>
                    </a:p>
                  </a:txBody>
                  <a:tcPr anchor="ctr">
                    <a:noFill/>
                  </a:tcPr>
                </a:tc>
                <a:tc>
                  <a:txBody>
                    <a:bodyPr/>
                    <a:lstStyle/>
                    <a:p>
                      <a:pPr algn="ctr"/>
                      <a:r>
                        <a:rPr lang="en-US" dirty="0"/>
                        <a:t>6</a:t>
                      </a:r>
                    </a:p>
                  </a:txBody>
                  <a:tcPr anchor="ctr">
                    <a:noFill/>
                  </a:tcPr>
                </a:tc>
                <a:tc>
                  <a:txBody>
                    <a:bodyPr/>
                    <a:lstStyle/>
                    <a:p>
                      <a:pPr algn="ctr"/>
                      <a:r>
                        <a:rPr lang="en-US" dirty="0"/>
                        <a:t>4</a:t>
                      </a:r>
                    </a:p>
                  </a:txBody>
                  <a:tcPr anchor="ctr">
                    <a:solidFill>
                      <a:srgbClr val="00B0F0"/>
                    </a:solidFill>
                  </a:tcPr>
                </a:tc>
                <a:tc>
                  <a:txBody>
                    <a:bodyPr/>
                    <a:lstStyle/>
                    <a:p>
                      <a:pPr algn="ctr"/>
                      <a:r>
                        <a:rPr lang="en-US" dirty="0"/>
                        <a:t>5</a:t>
                      </a:r>
                    </a:p>
                  </a:txBody>
                  <a:tcPr anchor="ctr">
                    <a:solidFill>
                      <a:srgbClr val="00B0F0"/>
                    </a:solidFill>
                  </a:tcPr>
                </a:tc>
                <a:extLst>
                  <a:ext uri="{0D108BD9-81ED-4DB2-BD59-A6C34878D82A}">
                    <a16:rowId xmlns="" xmlns:a16="http://schemas.microsoft.com/office/drawing/2014/main" val="10002"/>
                  </a:ext>
                </a:extLst>
              </a:tr>
              <a:tr h="410788">
                <a:tc>
                  <a:txBody>
                    <a:bodyPr/>
                    <a:lstStyle/>
                    <a:p>
                      <a:pPr algn="ctr"/>
                      <a:r>
                        <a:rPr lang="en-US" dirty="0"/>
                        <a:t>1</a:t>
                      </a:r>
                    </a:p>
                  </a:txBody>
                  <a:tcPr anchor="ctr">
                    <a:noFill/>
                  </a:tcPr>
                </a:tc>
                <a:tc>
                  <a:txBody>
                    <a:bodyPr/>
                    <a:lstStyle/>
                    <a:p>
                      <a:pPr algn="ctr"/>
                      <a:r>
                        <a:rPr lang="en-US" dirty="0"/>
                        <a:t>3</a:t>
                      </a:r>
                    </a:p>
                  </a:txBody>
                  <a:tcPr anchor="ctr">
                    <a:noFill/>
                  </a:tcPr>
                </a:tc>
                <a:tc>
                  <a:txBody>
                    <a:bodyPr/>
                    <a:lstStyle/>
                    <a:p>
                      <a:pPr algn="ctr"/>
                      <a:r>
                        <a:rPr lang="en-US" dirty="0"/>
                        <a:t>1</a:t>
                      </a:r>
                    </a:p>
                  </a:txBody>
                  <a:tcPr anchor="ctr">
                    <a:solidFill>
                      <a:srgbClr val="00B0F0"/>
                    </a:solidFill>
                  </a:tcPr>
                </a:tc>
                <a:tc>
                  <a:txBody>
                    <a:bodyPr/>
                    <a:lstStyle/>
                    <a:p>
                      <a:pPr algn="ctr"/>
                      <a:r>
                        <a:rPr lang="en-US" dirty="0"/>
                        <a:t>2</a:t>
                      </a:r>
                    </a:p>
                  </a:txBody>
                  <a:tcPr anchor="ctr">
                    <a:solidFill>
                      <a:srgbClr val="00B0F0"/>
                    </a:solidFill>
                  </a:tcPr>
                </a:tc>
                <a:extLst>
                  <a:ext uri="{0D108BD9-81ED-4DB2-BD59-A6C34878D82A}">
                    <a16:rowId xmlns="" xmlns:a16="http://schemas.microsoft.com/office/drawing/2014/main" val="10003"/>
                  </a:ext>
                </a:extLst>
              </a:tr>
            </a:tbl>
          </a:graphicData>
        </a:graphic>
      </p:graphicFrame>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81075" y="1648960"/>
            <a:ext cx="3409950" cy="2486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79028" y="2214563"/>
            <a:ext cx="1524000" cy="8096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 xmlns:p14="http://schemas.microsoft.com/office/powerpoint/2010/main" val="1152534644"/>
              </p:ext>
            </p:extLst>
          </p:nvPr>
        </p:nvGraphicFramePr>
        <p:xfrm>
          <a:off x="8015514" y="2317139"/>
          <a:ext cx="807358" cy="821576"/>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tblGrid>
              <a:tr h="410788">
                <a:tc>
                  <a:txBody>
                    <a:bodyPr/>
                    <a:lstStyle/>
                    <a:p>
                      <a:pPr algn="ctr"/>
                      <a:r>
                        <a:rPr lang="en-US" dirty="0"/>
                        <a:t>8</a:t>
                      </a:r>
                    </a:p>
                  </a:txBody>
                  <a:tcPr anchor="ctr"/>
                </a:tc>
                <a:tc>
                  <a:txBody>
                    <a:bodyPr/>
                    <a:lstStyle/>
                    <a:p>
                      <a:pPr algn="ctr"/>
                      <a:r>
                        <a:rPr lang="en-US" dirty="0"/>
                        <a:t>4</a:t>
                      </a:r>
                    </a:p>
                  </a:txBody>
                  <a:tcPr anchor="ctr"/>
                </a:tc>
                <a:extLst>
                  <a:ext uri="{0D108BD9-81ED-4DB2-BD59-A6C34878D82A}">
                    <a16:rowId xmlns="" xmlns:a16="http://schemas.microsoft.com/office/drawing/2014/main" val="10000"/>
                  </a:ext>
                </a:extLst>
              </a:tr>
              <a:tr h="410788">
                <a:tc>
                  <a:txBody>
                    <a:bodyPr/>
                    <a:lstStyle/>
                    <a:p>
                      <a:pPr algn="ctr"/>
                      <a:r>
                        <a:rPr lang="en-US" dirty="0"/>
                        <a:t>7</a:t>
                      </a:r>
                    </a:p>
                  </a:txBody>
                  <a:tcPr anchor="ctr"/>
                </a:tc>
                <a:tc>
                  <a:txBody>
                    <a:bodyPr/>
                    <a:lstStyle/>
                    <a:p>
                      <a:pPr algn="ctr"/>
                      <a:r>
                        <a:rPr lang="en-US" dirty="0"/>
                        <a:t>5</a:t>
                      </a:r>
                    </a:p>
                  </a:txBody>
                  <a:tcPr anchor="ctr"/>
                </a:tc>
                <a:extLst>
                  <a:ext uri="{0D108BD9-81ED-4DB2-BD59-A6C34878D82A}">
                    <a16:rowId xmlns="" xmlns:a16="http://schemas.microsoft.com/office/drawing/2014/main" val="10001"/>
                  </a:ext>
                </a:extLst>
              </a:tr>
            </a:tbl>
          </a:graphicData>
        </a:graphic>
      </p:graphicFrame>
    </p:spTree>
    <p:extLst>
      <p:ext uri="{BB962C8B-B14F-4D97-AF65-F5344CB8AC3E}">
        <p14:creationId xmlns="" xmlns:p14="http://schemas.microsoft.com/office/powerpoint/2010/main" val="38446663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8849"/>
          </a:xfrm>
        </p:spPr>
        <p:txBody>
          <a:bodyPr>
            <a:normAutofit fontScale="90000"/>
          </a:bodyPr>
          <a:lstStyle/>
          <a:p>
            <a:pPr algn="ctr"/>
            <a:r>
              <a:rPr lang="en-US" dirty="0"/>
              <a:t>Pooling layer</a:t>
            </a:r>
          </a:p>
        </p:txBody>
      </p:sp>
      <p:graphicFrame>
        <p:nvGraphicFramePr>
          <p:cNvPr id="5" name="Content Placeholder 4"/>
          <p:cNvGraphicFramePr>
            <a:graphicFrameLocks noGrp="1"/>
          </p:cNvGraphicFramePr>
          <p:nvPr>
            <p:ph sz="half" idx="1"/>
            <p:extLst>
              <p:ext uri="{D42A27DB-BD31-4B8C-83A1-F6EECF244321}">
                <p14:modId xmlns="" xmlns:p14="http://schemas.microsoft.com/office/powerpoint/2010/main" val="3772307720"/>
              </p:ext>
            </p:extLst>
          </p:nvPr>
        </p:nvGraphicFramePr>
        <p:xfrm>
          <a:off x="4713514" y="1941877"/>
          <a:ext cx="1614716" cy="1643152"/>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gridCol w="403679">
                  <a:extLst>
                    <a:ext uri="{9D8B030D-6E8A-4147-A177-3AD203B41FA5}">
                      <a16:colId xmlns="" xmlns:a16="http://schemas.microsoft.com/office/drawing/2014/main" val="20002"/>
                    </a:ext>
                  </a:extLst>
                </a:gridCol>
                <a:gridCol w="403679">
                  <a:extLst>
                    <a:ext uri="{9D8B030D-6E8A-4147-A177-3AD203B41FA5}">
                      <a16:colId xmlns="" xmlns:a16="http://schemas.microsoft.com/office/drawing/2014/main" val="20003"/>
                    </a:ext>
                  </a:extLst>
                </a:gridCol>
              </a:tblGrid>
              <a:tr h="410788">
                <a:tc>
                  <a:txBody>
                    <a:bodyPr/>
                    <a:lstStyle/>
                    <a:p>
                      <a:pPr algn="ctr"/>
                      <a:r>
                        <a:rPr lang="en-US" dirty="0"/>
                        <a:t>1</a:t>
                      </a:r>
                    </a:p>
                  </a:txBody>
                  <a:tcPr anchor="ctr">
                    <a:solidFill>
                      <a:srgbClr val="00B0F0"/>
                    </a:solidFill>
                  </a:tcPr>
                </a:tc>
                <a:tc>
                  <a:txBody>
                    <a:bodyPr/>
                    <a:lstStyle/>
                    <a:p>
                      <a:pPr algn="ctr"/>
                      <a:r>
                        <a:rPr lang="en-US" dirty="0"/>
                        <a:t>4</a:t>
                      </a:r>
                    </a:p>
                  </a:txBody>
                  <a:tcPr anchor="ctr">
                    <a:solidFill>
                      <a:srgbClr val="00B0F0"/>
                    </a:solidFill>
                  </a:tcPr>
                </a:tc>
                <a:tc>
                  <a:txBody>
                    <a:bodyPr/>
                    <a:lstStyle/>
                    <a:p>
                      <a:pPr algn="ctr"/>
                      <a:r>
                        <a:rPr lang="en-US" dirty="0"/>
                        <a:t>2</a:t>
                      </a:r>
                    </a:p>
                  </a:txBody>
                  <a:tcPr anchor="ctr">
                    <a:noFill/>
                  </a:tcPr>
                </a:tc>
                <a:tc>
                  <a:txBody>
                    <a:bodyPr/>
                    <a:lstStyle/>
                    <a:p>
                      <a:pPr algn="ctr"/>
                      <a:r>
                        <a:rPr lang="en-US" dirty="0"/>
                        <a:t>1</a:t>
                      </a:r>
                    </a:p>
                  </a:txBody>
                  <a:tcPr anchor="ctr">
                    <a:noFill/>
                  </a:tcPr>
                </a:tc>
                <a:extLst>
                  <a:ext uri="{0D108BD9-81ED-4DB2-BD59-A6C34878D82A}">
                    <a16:rowId xmlns="" xmlns:a16="http://schemas.microsoft.com/office/drawing/2014/main" val="10000"/>
                  </a:ext>
                </a:extLst>
              </a:tr>
              <a:tr h="410788">
                <a:tc>
                  <a:txBody>
                    <a:bodyPr/>
                    <a:lstStyle/>
                    <a:p>
                      <a:pPr algn="ctr"/>
                      <a:r>
                        <a:rPr lang="en-US" dirty="0"/>
                        <a:t>5</a:t>
                      </a:r>
                    </a:p>
                  </a:txBody>
                  <a:tcPr anchor="ctr">
                    <a:solidFill>
                      <a:srgbClr val="00B0F0"/>
                    </a:solidFill>
                  </a:tcPr>
                </a:tc>
                <a:tc>
                  <a:txBody>
                    <a:bodyPr/>
                    <a:lstStyle/>
                    <a:p>
                      <a:pPr algn="ctr"/>
                      <a:r>
                        <a:rPr lang="en-US" dirty="0"/>
                        <a:t>8</a:t>
                      </a:r>
                    </a:p>
                  </a:txBody>
                  <a:tcPr anchor="ctr">
                    <a:solidFill>
                      <a:srgbClr val="00B0F0"/>
                    </a:solidFill>
                  </a:tcPr>
                </a:tc>
                <a:tc>
                  <a:txBody>
                    <a:bodyPr/>
                    <a:lstStyle/>
                    <a:p>
                      <a:pPr algn="ctr"/>
                      <a:r>
                        <a:rPr lang="en-US" dirty="0"/>
                        <a:t>3</a:t>
                      </a:r>
                    </a:p>
                  </a:txBody>
                  <a:tcPr anchor="ctr">
                    <a:noFill/>
                  </a:tcPr>
                </a:tc>
                <a:tc>
                  <a:txBody>
                    <a:bodyPr/>
                    <a:lstStyle/>
                    <a:p>
                      <a:pPr algn="ctr"/>
                      <a:r>
                        <a:rPr lang="en-US" dirty="0"/>
                        <a:t>4</a:t>
                      </a:r>
                    </a:p>
                  </a:txBody>
                  <a:tcPr anchor="ctr">
                    <a:noFill/>
                  </a:tcPr>
                </a:tc>
                <a:extLst>
                  <a:ext uri="{0D108BD9-81ED-4DB2-BD59-A6C34878D82A}">
                    <a16:rowId xmlns="" xmlns:a16="http://schemas.microsoft.com/office/drawing/2014/main" val="10001"/>
                  </a:ext>
                </a:extLst>
              </a:tr>
              <a:tr h="410788">
                <a:tc>
                  <a:txBody>
                    <a:bodyPr/>
                    <a:lstStyle/>
                    <a:p>
                      <a:pPr algn="ctr"/>
                      <a:r>
                        <a:rPr lang="en-US" dirty="0"/>
                        <a:t>7</a:t>
                      </a:r>
                    </a:p>
                  </a:txBody>
                  <a:tcPr anchor="ctr">
                    <a:noFill/>
                  </a:tcPr>
                </a:tc>
                <a:tc>
                  <a:txBody>
                    <a:bodyPr/>
                    <a:lstStyle/>
                    <a:p>
                      <a:pPr algn="ctr"/>
                      <a:r>
                        <a:rPr lang="en-US" dirty="0"/>
                        <a:t>6</a:t>
                      </a:r>
                    </a:p>
                  </a:txBody>
                  <a:tcPr anchor="ctr">
                    <a:noFill/>
                  </a:tcPr>
                </a:tc>
                <a:tc>
                  <a:txBody>
                    <a:bodyPr/>
                    <a:lstStyle/>
                    <a:p>
                      <a:pPr algn="ctr"/>
                      <a:r>
                        <a:rPr lang="en-US" dirty="0"/>
                        <a:t>4</a:t>
                      </a:r>
                    </a:p>
                  </a:txBody>
                  <a:tcPr anchor="ctr">
                    <a:noFill/>
                  </a:tcPr>
                </a:tc>
                <a:tc>
                  <a:txBody>
                    <a:bodyPr/>
                    <a:lstStyle/>
                    <a:p>
                      <a:pPr algn="ctr"/>
                      <a:r>
                        <a:rPr lang="en-US" dirty="0"/>
                        <a:t>5</a:t>
                      </a:r>
                    </a:p>
                  </a:txBody>
                  <a:tcPr anchor="ctr">
                    <a:noFill/>
                  </a:tcPr>
                </a:tc>
                <a:extLst>
                  <a:ext uri="{0D108BD9-81ED-4DB2-BD59-A6C34878D82A}">
                    <a16:rowId xmlns="" xmlns:a16="http://schemas.microsoft.com/office/drawing/2014/main" val="10002"/>
                  </a:ext>
                </a:extLst>
              </a:tr>
              <a:tr h="410788">
                <a:tc>
                  <a:txBody>
                    <a:bodyPr/>
                    <a:lstStyle/>
                    <a:p>
                      <a:pPr algn="ctr"/>
                      <a:r>
                        <a:rPr lang="en-US" dirty="0"/>
                        <a:t>1</a:t>
                      </a:r>
                    </a:p>
                  </a:txBody>
                  <a:tcPr anchor="ctr">
                    <a:noFill/>
                  </a:tcPr>
                </a:tc>
                <a:tc>
                  <a:txBody>
                    <a:bodyPr/>
                    <a:lstStyle/>
                    <a:p>
                      <a:pPr algn="ctr"/>
                      <a:r>
                        <a:rPr lang="en-US" dirty="0"/>
                        <a:t>3</a:t>
                      </a:r>
                    </a:p>
                  </a:txBody>
                  <a:tcPr anchor="ctr">
                    <a:noFill/>
                  </a:tcPr>
                </a:tc>
                <a:tc>
                  <a:txBody>
                    <a:bodyPr/>
                    <a:lstStyle/>
                    <a:p>
                      <a:pPr algn="ctr"/>
                      <a:r>
                        <a:rPr lang="en-US" dirty="0"/>
                        <a:t>1</a:t>
                      </a:r>
                    </a:p>
                  </a:txBody>
                  <a:tcPr anchor="ctr">
                    <a:noFill/>
                  </a:tcPr>
                </a:tc>
                <a:tc>
                  <a:txBody>
                    <a:bodyPr/>
                    <a:lstStyle/>
                    <a:p>
                      <a:pPr algn="ctr"/>
                      <a:r>
                        <a:rPr lang="en-US" dirty="0"/>
                        <a:t>2</a:t>
                      </a:r>
                    </a:p>
                  </a:txBody>
                  <a:tcPr anchor="ctr">
                    <a:noFill/>
                  </a:tcPr>
                </a:tc>
                <a:extLst>
                  <a:ext uri="{0D108BD9-81ED-4DB2-BD59-A6C34878D82A}">
                    <a16:rowId xmlns="" xmlns:a16="http://schemas.microsoft.com/office/drawing/2014/main" val="10003"/>
                  </a:ext>
                </a:extLst>
              </a:tr>
            </a:tbl>
          </a:graphicData>
        </a:graphic>
      </p:graphicFrame>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81075" y="1648960"/>
            <a:ext cx="3409950" cy="2486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 xmlns:p14="http://schemas.microsoft.com/office/powerpoint/2010/main" val="1695983878"/>
              </p:ext>
            </p:extLst>
          </p:nvPr>
        </p:nvGraphicFramePr>
        <p:xfrm>
          <a:off x="8015514" y="2317139"/>
          <a:ext cx="1201056" cy="1232364"/>
        </p:xfrm>
        <a:graphic>
          <a:graphicData uri="http://schemas.openxmlformats.org/drawingml/2006/table">
            <a:tbl>
              <a:tblPr firstRow="1" bandRow="1">
                <a:tableStyleId>{5940675A-B579-460E-94D1-54222C63F5DA}</a:tableStyleId>
              </a:tblPr>
              <a:tblGrid>
                <a:gridCol w="400352">
                  <a:extLst>
                    <a:ext uri="{9D8B030D-6E8A-4147-A177-3AD203B41FA5}">
                      <a16:colId xmlns="" xmlns:a16="http://schemas.microsoft.com/office/drawing/2014/main" val="20000"/>
                    </a:ext>
                  </a:extLst>
                </a:gridCol>
                <a:gridCol w="400352">
                  <a:extLst>
                    <a:ext uri="{9D8B030D-6E8A-4147-A177-3AD203B41FA5}">
                      <a16:colId xmlns="" xmlns:a16="http://schemas.microsoft.com/office/drawing/2014/main" val="20001"/>
                    </a:ext>
                  </a:extLst>
                </a:gridCol>
                <a:gridCol w="400352">
                  <a:extLst>
                    <a:ext uri="{9D8B030D-6E8A-4147-A177-3AD203B41FA5}">
                      <a16:colId xmlns="" xmlns:a16="http://schemas.microsoft.com/office/drawing/2014/main" val="20002"/>
                    </a:ext>
                  </a:extLst>
                </a:gridCol>
              </a:tblGrid>
              <a:tr h="410788">
                <a:tc>
                  <a:txBody>
                    <a:bodyPr/>
                    <a:lstStyle/>
                    <a:p>
                      <a:pPr algn="ctr"/>
                      <a:r>
                        <a:rPr lang="en-US" dirty="0"/>
                        <a:t>8</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0"/>
                  </a:ext>
                </a:extLst>
              </a:tr>
              <a:tr h="410788">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1"/>
                  </a:ext>
                </a:extLst>
              </a:tr>
              <a:tr h="410788">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2"/>
                  </a:ext>
                </a:extLst>
              </a:tr>
            </a:tbl>
          </a:graphicData>
        </a:graphic>
      </p:graphicFrame>
      <p:pic>
        <p:nvPicPr>
          <p:cNvPr id="1126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54763" y="2428875"/>
            <a:ext cx="1514475" cy="666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100935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8666"/>
          </a:xfrm>
        </p:spPr>
        <p:txBody>
          <a:bodyPr>
            <a:normAutofit fontScale="90000"/>
          </a:bodyPr>
          <a:lstStyle/>
          <a:p>
            <a:pPr algn="ctr"/>
            <a:r>
              <a:rPr lang="en-US" dirty="0"/>
              <a:t>Pooling layer</a:t>
            </a:r>
          </a:p>
        </p:txBody>
      </p:sp>
      <p:graphicFrame>
        <p:nvGraphicFramePr>
          <p:cNvPr id="5" name="Content Placeholder 4"/>
          <p:cNvGraphicFramePr>
            <a:graphicFrameLocks noGrp="1"/>
          </p:cNvGraphicFramePr>
          <p:nvPr>
            <p:ph sz="half" idx="1"/>
            <p:extLst>
              <p:ext uri="{D42A27DB-BD31-4B8C-83A1-F6EECF244321}">
                <p14:modId xmlns="" xmlns:p14="http://schemas.microsoft.com/office/powerpoint/2010/main" val="1161133591"/>
              </p:ext>
            </p:extLst>
          </p:nvPr>
        </p:nvGraphicFramePr>
        <p:xfrm>
          <a:off x="4713514" y="1941877"/>
          <a:ext cx="1614716" cy="1643152"/>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gridCol w="403679">
                  <a:extLst>
                    <a:ext uri="{9D8B030D-6E8A-4147-A177-3AD203B41FA5}">
                      <a16:colId xmlns="" xmlns:a16="http://schemas.microsoft.com/office/drawing/2014/main" val="20002"/>
                    </a:ext>
                  </a:extLst>
                </a:gridCol>
                <a:gridCol w="403679">
                  <a:extLst>
                    <a:ext uri="{9D8B030D-6E8A-4147-A177-3AD203B41FA5}">
                      <a16:colId xmlns="" xmlns:a16="http://schemas.microsoft.com/office/drawing/2014/main" val="20003"/>
                    </a:ext>
                  </a:extLst>
                </a:gridCol>
              </a:tblGrid>
              <a:tr h="410788">
                <a:tc>
                  <a:txBody>
                    <a:bodyPr/>
                    <a:lstStyle/>
                    <a:p>
                      <a:pPr algn="ctr"/>
                      <a:r>
                        <a:rPr lang="en-US" dirty="0"/>
                        <a:t>1</a:t>
                      </a:r>
                    </a:p>
                  </a:txBody>
                  <a:tcPr anchor="ctr">
                    <a:noFill/>
                  </a:tcPr>
                </a:tc>
                <a:tc>
                  <a:txBody>
                    <a:bodyPr/>
                    <a:lstStyle/>
                    <a:p>
                      <a:pPr algn="ctr"/>
                      <a:r>
                        <a:rPr lang="en-US" dirty="0"/>
                        <a:t>4</a:t>
                      </a:r>
                    </a:p>
                  </a:txBody>
                  <a:tcPr anchor="ctr">
                    <a:solidFill>
                      <a:srgbClr val="00B0F0"/>
                    </a:solidFill>
                  </a:tcPr>
                </a:tc>
                <a:tc>
                  <a:txBody>
                    <a:bodyPr/>
                    <a:lstStyle/>
                    <a:p>
                      <a:pPr algn="ctr"/>
                      <a:r>
                        <a:rPr lang="en-US" dirty="0"/>
                        <a:t>2</a:t>
                      </a:r>
                    </a:p>
                  </a:txBody>
                  <a:tcPr anchor="ctr">
                    <a:solidFill>
                      <a:srgbClr val="00B0F0"/>
                    </a:solidFill>
                  </a:tcPr>
                </a:tc>
                <a:tc>
                  <a:txBody>
                    <a:bodyPr/>
                    <a:lstStyle/>
                    <a:p>
                      <a:pPr algn="ctr"/>
                      <a:r>
                        <a:rPr lang="en-US" dirty="0"/>
                        <a:t>1</a:t>
                      </a:r>
                    </a:p>
                  </a:txBody>
                  <a:tcPr anchor="ctr">
                    <a:noFill/>
                  </a:tcPr>
                </a:tc>
                <a:extLst>
                  <a:ext uri="{0D108BD9-81ED-4DB2-BD59-A6C34878D82A}">
                    <a16:rowId xmlns="" xmlns:a16="http://schemas.microsoft.com/office/drawing/2014/main" val="10000"/>
                  </a:ext>
                </a:extLst>
              </a:tr>
              <a:tr h="410788">
                <a:tc>
                  <a:txBody>
                    <a:bodyPr/>
                    <a:lstStyle/>
                    <a:p>
                      <a:pPr algn="ctr"/>
                      <a:r>
                        <a:rPr lang="en-US" dirty="0"/>
                        <a:t>5</a:t>
                      </a:r>
                    </a:p>
                  </a:txBody>
                  <a:tcPr anchor="ctr">
                    <a:noFill/>
                  </a:tcPr>
                </a:tc>
                <a:tc>
                  <a:txBody>
                    <a:bodyPr/>
                    <a:lstStyle/>
                    <a:p>
                      <a:pPr algn="ctr"/>
                      <a:r>
                        <a:rPr lang="en-US" dirty="0"/>
                        <a:t>8</a:t>
                      </a:r>
                    </a:p>
                  </a:txBody>
                  <a:tcPr anchor="ctr">
                    <a:solidFill>
                      <a:srgbClr val="00B0F0"/>
                    </a:solidFill>
                  </a:tcPr>
                </a:tc>
                <a:tc>
                  <a:txBody>
                    <a:bodyPr/>
                    <a:lstStyle/>
                    <a:p>
                      <a:pPr algn="ctr"/>
                      <a:r>
                        <a:rPr lang="en-US" dirty="0"/>
                        <a:t>3</a:t>
                      </a:r>
                    </a:p>
                  </a:txBody>
                  <a:tcPr anchor="ctr">
                    <a:solidFill>
                      <a:srgbClr val="00B0F0"/>
                    </a:solidFill>
                  </a:tcPr>
                </a:tc>
                <a:tc>
                  <a:txBody>
                    <a:bodyPr/>
                    <a:lstStyle/>
                    <a:p>
                      <a:pPr algn="ctr"/>
                      <a:r>
                        <a:rPr lang="en-US" dirty="0"/>
                        <a:t>4</a:t>
                      </a:r>
                    </a:p>
                  </a:txBody>
                  <a:tcPr anchor="ctr">
                    <a:noFill/>
                  </a:tcPr>
                </a:tc>
                <a:extLst>
                  <a:ext uri="{0D108BD9-81ED-4DB2-BD59-A6C34878D82A}">
                    <a16:rowId xmlns="" xmlns:a16="http://schemas.microsoft.com/office/drawing/2014/main" val="10001"/>
                  </a:ext>
                </a:extLst>
              </a:tr>
              <a:tr h="410788">
                <a:tc>
                  <a:txBody>
                    <a:bodyPr/>
                    <a:lstStyle/>
                    <a:p>
                      <a:pPr algn="ctr"/>
                      <a:r>
                        <a:rPr lang="en-US" dirty="0"/>
                        <a:t>7</a:t>
                      </a:r>
                    </a:p>
                  </a:txBody>
                  <a:tcPr anchor="ctr">
                    <a:noFill/>
                  </a:tcPr>
                </a:tc>
                <a:tc>
                  <a:txBody>
                    <a:bodyPr/>
                    <a:lstStyle/>
                    <a:p>
                      <a:pPr algn="ctr"/>
                      <a:r>
                        <a:rPr lang="en-US" dirty="0"/>
                        <a:t>6</a:t>
                      </a:r>
                    </a:p>
                  </a:txBody>
                  <a:tcPr anchor="ctr">
                    <a:noFill/>
                  </a:tcPr>
                </a:tc>
                <a:tc>
                  <a:txBody>
                    <a:bodyPr/>
                    <a:lstStyle/>
                    <a:p>
                      <a:pPr algn="ctr"/>
                      <a:r>
                        <a:rPr lang="en-US" dirty="0"/>
                        <a:t>4</a:t>
                      </a:r>
                    </a:p>
                  </a:txBody>
                  <a:tcPr anchor="ctr">
                    <a:noFill/>
                  </a:tcPr>
                </a:tc>
                <a:tc>
                  <a:txBody>
                    <a:bodyPr/>
                    <a:lstStyle/>
                    <a:p>
                      <a:pPr algn="ctr"/>
                      <a:r>
                        <a:rPr lang="en-US" dirty="0"/>
                        <a:t>5</a:t>
                      </a:r>
                    </a:p>
                  </a:txBody>
                  <a:tcPr anchor="ctr">
                    <a:noFill/>
                  </a:tcPr>
                </a:tc>
                <a:extLst>
                  <a:ext uri="{0D108BD9-81ED-4DB2-BD59-A6C34878D82A}">
                    <a16:rowId xmlns="" xmlns:a16="http://schemas.microsoft.com/office/drawing/2014/main" val="10002"/>
                  </a:ext>
                </a:extLst>
              </a:tr>
              <a:tr h="410788">
                <a:tc>
                  <a:txBody>
                    <a:bodyPr/>
                    <a:lstStyle/>
                    <a:p>
                      <a:pPr algn="ctr"/>
                      <a:r>
                        <a:rPr lang="en-US" dirty="0"/>
                        <a:t>1</a:t>
                      </a:r>
                    </a:p>
                  </a:txBody>
                  <a:tcPr anchor="ctr">
                    <a:noFill/>
                  </a:tcPr>
                </a:tc>
                <a:tc>
                  <a:txBody>
                    <a:bodyPr/>
                    <a:lstStyle/>
                    <a:p>
                      <a:pPr algn="ctr"/>
                      <a:r>
                        <a:rPr lang="en-US" dirty="0"/>
                        <a:t>3</a:t>
                      </a:r>
                    </a:p>
                  </a:txBody>
                  <a:tcPr anchor="ctr">
                    <a:noFill/>
                  </a:tcPr>
                </a:tc>
                <a:tc>
                  <a:txBody>
                    <a:bodyPr/>
                    <a:lstStyle/>
                    <a:p>
                      <a:pPr algn="ctr"/>
                      <a:r>
                        <a:rPr lang="en-US" dirty="0"/>
                        <a:t>1</a:t>
                      </a:r>
                    </a:p>
                  </a:txBody>
                  <a:tcPr anchor="ctr">
                    <a:noFill/>
                  </a:tcPr>
                </a:tc>
                <a:tc>
                  <a:txBody>
                    <a:bodyPr/>
                    <a:lstStyle/>
                    <a:p>
                      <a:pPr algn="ctr"/>
                      <a:r>
                        <a:rPr lang="en-US" dirty="0"/>
                        <a:t>2</a:t>
                      </a:r>
                    </a:p>
                  </a:txBody>
                  <a:tcPr anchor="ctr">
                    <a:noFill/>
                  </a:tcPr>
                </a:tc>
                <a:extLst>
                  <a:ext uri="{0D108BD9-81ED-4DB2-BD59-A6C34878D82A}">
                    <a16:rowId xmlns="" xmlns:a16="http://schemas.microsoft.com/office/drawing/2014/main" val="10003"/>
                  </a:ext>
                </a:extLst>
              </a:tr>
            </a:tbl>
          </a:graphicData>
        </a:graphic>
      </p:graphicFrame>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81075" y="1648960"/>
            <a:ext cx="3409950" cy="2486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 xmlns:p14="http://schemas.microsoft.com/office/powerpoint/2010/main" val="1782648906"/>
              </p:ext>
            </p:extLst>
          </p:nvPr>
        </p:nvGraphicFramePr>
        <p:xfrm>
          <a:off x="8015514" y="2317139"/>
          <a:ext cx="1201056" cy="1232364"/>
        </p:xfrm>
        <a:graphic>
          <a:graphicData uri="http://schemas.openxmlformats.org/drawingml/2006/table">
            <a:tbl>
              <a:tblPr firstRow="1" bandRow="1">
                <a:tableStyleId>{5940675A-B579-460E-94D1-54222C63F5DA}</a:tableStyleId>
              </a:tblPr>
              <a:tblGrid>
                <a:gridCol w="400352">
                  <a:extLst>
                    <a:ext uri="{9D8B030D-6E8A-4147-A177-3AD203B41FA5}">
                      <a16:colId xmlns="" xmlns:a16="http://schemas.microsoft.com/office/drawing/2014/main" val="20000"/>
                    </a:ext>
                  </a:extLst>
                </a:gridCol>
                <a:gridCol w="400352">
                  <a:extLst>
                    <a:ext uri="{9D8B030D-6E8A-4147-A177-3AD203B41FA5}">
                      <a16:colId xmlns="" xmlns:a16="http://schemas.microsoft.com/office/drawing/2014/main" val="20001"/>
                    </a:ext>
                  </a:extLst>
                </a:gridCol>
                <a:gridCol w="400352">
                  <a:extLst>
                    <a:ext uri="{9D8B030D-6E8A-4147-A177-3AD203B41FA5}">
                      <a16:colId xmlns="" xmlns:a16="http://schemas.microsoft.com/office/drawing/2014/main" val="20002"/>
                    </a:ext>
                  </a:extLst>
                </a:gridCol>
              </a:tblGrid>
              <a:tr h="410788">
                <a:tc>
                  <a:txBody>
                    <a:bodyPr/>
                    <a:lstStyle/>
                    <a:p>
                      <a:pPr algn="ctr"/>
                      <a:r>
                        <a:rPr lang="en-US" dirty="0"/>
                        <a:t>8</a:t>
                      </a:r>
                    </a:p>
                  </a:txBody>
                  <a:tcPr anchor="ctr"/>
                </a:tc>
                <a:tc>
                  <a:txBody>
                    <a:bodyPr/>
                    <a:lstStyle/>
                    <a:p>
                      <a:pPr algn="ctr"/>
                      <a:r>
                        <a:rPr lang="en-US" dirty="0"/>
                        <a:t>8</a:t>
                      </a:r>
                    </a:p>
                  </a:txBody>
                  <a:tcPr anchor="ctr"/>
                </a:tc>
                <a:tc>
                  <a:txBody>
                    <a:bodyPr/>
                    <a:lstStyle/>
                    <a:p>
                      <a:pPr algn="ctr"/>
                      <a:endParaRPr lang="en-US" dirty="0"/>
                    </a:p>
                  </a:txBody>
                  <a:tcPr anchor="ctr"/>
                </a:tc>
                <a:extLst>
                  <a:ext uri="{0D108BD9-81ED-4DB2-BD59-A6C34878D82A}">
                    <a16:rowId xmlns="" xmlns:a16="http://schemas.microsoft.com/office/drawing/2014/main" val="10000"/>
                  </a:ext>
                </a:extLst>
              </a:tr>
              <a:tr h="410788">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1"/>
                  </a:ext>
                </a:extLst>
              </a:tr>
              <a:tr h="410788">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2"/>
                  </a:ext>
                </a:extLst>
              </a:tr>
            </a:tbl>
          </a:graphicData>
        </a:graphic>
      </p:graphicFrame>
      <p:pic>
        <p:nvPicPr>
          <p:cNvPr id="1126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54763" y="2428875"/>
            <a:ext cx="1514475" cy="666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1651107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8910"/>
          </a:xfrm>
        </p:spPr>
        <p:txBody>
          <a:bodyPr>
            <a:normAutofit fontScale="90000"/>
          </a:bodyPr>
          <a:lstStyle/>
          <a:p>
            <a:pPr algn="ctr"/>
            <a:r>
              <a:rPr lang="en-US" dirty="0"/>
              <a:t>Pooling layer</a:t>
            </a:r>
          </a:p>
        </p:txBody>
      </p:sp>
      <p:graphicFrame>
        <p:nvGraphicFramePr>
          <p:cNvPr id="5" name="Content Placeholder 4"/>
          <p:cNvGraphicFramePr>
            <a:graphicFrameLocks noGrp="1"/>
          </p:cNvGraphicFramePr>
          <p:nvPr>
            <p:ph sz="half" idx="1"/>
            <p:extLst>
              <p:ext uri="{D42A27DB-BD31-4B8C-83A1-F6EECF244321}">
                <p14:modId xmlns="" xmlns:p14="http://schemas.microsoft.com/office/powerpoint/2010/main" val="587194165"/>
              </p:ext>
            </p:extLst>
          </p:nvPr>
        </p:nvGraphicFramePr>
        <p:xfrm>
          <a:off x="4713514" y="1941877"/>
          <a:ext cx="1614716" cy="1643152"/>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gridCol w="403679">
                  <a:extLst>
                    <a:ext uri="{9D8B030D-6E8A-4147-A177-3AD203B41FA5}">
                      <a16:colId xmlns="" xmlns:a16="http://schemas.microsoft.com/office/drawing/2014/main" val="20002"/>
                    </a:ext>
                  </a:extLst>
                </a:gridCol>
                <a:gridCol w="403679">
                  <a:extLst>
                    <a:ext uri="{9D8B030D-6E8A-4147-A177-3AD203B41FA5}">
                      <a16:colId xmlns="" xmlns:a16="http://schemas.microsoft.com/office/drawing/2014/main" val="20003"/>
                    </a:ext>
                  </a:extLst>
                </a:gridCol>
              </a:tblGrid>
              <a:tr h="410788">
                <a:tc>
                  <a:txBody>
                    <a:bodyPr/>
                    <a:lstStyle/>
                    <a:p>
                      <a:pPr algn="ctr"/>
                      <a:r>
                        <a:rPr lang="en-US" dirty="0"/>
                        <a:t>1</a:t>
                      </a:r>
                    </a:p>
                  </a:txBody>
                  <a:tcPr anchor="ctr">
                    <a:noFill/>
                  </a:tcPr>
                </a:tc>
                <a:tc>
                  <a:txBody>
                    <a:bodyPr/>
                    <a:lstStyle/>
                    <a:p>
                      <a:pPr algn="ctr"/>
                      <a:r>
                        <a:rPr lang="en-US" dirty="0"/>
                        <a:t>4</a:t>
                      </a:r>
                    </a:p>
                  </a:txBody>
                  <a:tcPr anchor="ctr">
                    <a:noFill/>
                  </a:tcPr>
                </a:tc>
                <a:tc>
                  <a:txBody>
                    <a:bodyPr/>
                    <a:lstStyle/>
                    <a:p>
                      <a:pPr algn="ctr"/>
                      <a:r>
                        <a:rPr lang="en-US" dirty="0"/>
                        <a:t>2</a:t>
                      </a:r>
                    </a:p>
                  </a:txBody>
                  <a:tcPr anchor="ctr">
                    <a:solidFill>
                      <a:srgbClr val="00B0F0"/>
                    </a:solidFill>
                  </a:tcPr>
                </a:tc>
                <a:tc>
                  <a:txBody>
                    <a:bodyPr/>
                    <a:lstStyle/>
                    <a:p>
                      <a:pPr algn="ctr"/>
                      <a:r>
                        <a:rPr lang="en-US" dirty="0"/>
                        <a:t>1</a:t>
                      </a:r>
                    </a:p>
                  </a:txBody>
                  <a:tcPr anchor="ctr">
                    <a:solidFill>
                      <a:srgbClr val="00B0F0"/>
                    </a:solidFill>
                  </a:tcPr>
                </a:tc>
                <a:extLst>
                  <a:ext uri="{0D108BD9-81ED-4DB2-BD59-A6C34878D82A}">
                    <a16:rowId xmlns="" xmlns:a16="http://schemas.microsoft.com/office/drawing/2014/main" val="10000"/>
                  </a:ext>
                </a:extLst>
              </a:tr>
              <a:tr h="410788">
                <a:tc>
                  <a:txBody>
                    <a:bodyPr/>
                    <a:lstStyle/>
                    <a:p>
                      <a:pPr algn="ctr"/>
                      <a:r>
                        <a:rPr lang="en-US" dirty="0"/>
                        <a:t>5</a:t>
                      </a:r>
                    </a:p>
                  </a:txBody>
                  <a:tcPr anchor="ctr">
                    <a:noFill/>
                  </a:tcPr>
                </a:tc>
                <a:tc>
                  <a:txBody>
                    <a:bodyPr/>
                    <a:lstStyle/>
                    <a:p>
                      <a:pPr algn="ctr"/>
                      <a:r>
                        <a:rPr lang="en-US" dirty="0"/>
                        <a:t>8</a:t>
                      </a:r>
                    </a:p>
                  </a:txBody>
                  <a:tcPr anchor="ctr">
                    <a:noFill/>
                  </a:tcPr>
                </a:tc>
                <a:tc>
                  <a:txBody>
                    <a:bodyPr/>
                    <a:lstStyle/>
                    <a:p>
                      <a:pPr algn="ctr"/>
                      <a:r>
                        <a:rPr lang="en-US" dirty="0"/>
                        <a:t>3</a:t>
                      </a:r>
                    </a:p>
                  </a:txBody>
                  <a:tcPr anchor="ctr">
                    <a:solidFill>
                      <a:srgbClr val="00B0F0"/>
                    </a:solidFill>
                  </a:tcPr>
                </a:tc>
                <a:tc>
                  <a:txBody>
                    <a:bodyPr/>
                    <a:lstStyle/>
                    <a:p>
                      <a:pPr algn="ctr"/>
                      <a:r>
                        <a:rPr lang="en-US" dirty="0"/>
                        <a:t>4</a:t>
                      </a:r>
                    </a:p>
                  </a:txBody>
                  <a:tcPr anchor="ctr">
                    <a:solidFill>
                      <a:srgbClr val="00B0F0"/>
                    </a:solidFill>
                  </a:tcPr>
                </a:tc>
                <a:extLst>
                  <a:ext uri="{0D108BD9-81ED-4DB2-BD59-A6C34878D82A}">
                    <a16:rowId xmlns="" xmlns:a16="http://schemas.microsoft.com/office/drawing/2014/main" val="10001"/>
                  </a:ext>
                </a:extLst>
              </a:tr>
              <a:tr h="410788">
                <a:tc>
                  <a:txBody>
                    <a:bodyPr/>
                    <a:lstStyle/>
                    <a:p>
                      <a:pPr algn="ctr"/>
                      <a:r>
                        <a:rPr lang="en-US" dirty="0"/>
                        <a:t>7</a:t>
                      </a:r>
                    </a:p>
                  </a:txBody>
                  <a:tcPr anchor="ctr">
                    <a:noFill/>
                  </a:tcPr>
                </a:tc>
                <a:tc>
                  <a:txBody>
                    <a:bodyPr/>
                    <a:lstStyle/>
                    <a:p>
                      <a:pPr algn="ctr"/>
                      <a:r>
                        <a:rPr lang="en-US" dirty="0"/>
                        <a:t>6</a:t>
                      </a:r>
                    </a:p>
                  </a:txBody>
                  <a:tcPr anchor="ctr">
                    <a:noFill/>
                  </a:tcPr>
                </a:tc>
                <a:tc>
                  <a:txBody>
                    <a:bodyPr/>
                    <a:lstStyle/>
                    <a:p>
                      <a:pPr algn="ctr"/>
                      <a:r>
                        <a:rPr lang="en-US" dirty="0"/>
                        <a:t>4</a:t>
                      </a:r>
                    </a:p>
                  </a:txBody>
                  <a:tcPr anchor="ctr">
                    <a:noFill/>
                  </a:tcPr>
                </a:tc>
                <a:tc>
                  <a:txBody>
                    <a:bodyPr/>
                    <a:lstStyle/>
                    <a:p>
                      <a:pPr algn="ctr"/>
                      <a:r>
                        <a:rPr lang="en-US" dirty="0"/>
                        <a:t>5</a:t>
                      </a:r>
                    </a:p>
                  </a:txBody>
                  <a:tcPr anchor="ctr">
                    <a:noFill/>
                  </a:tcPr>
                </a:tc>
                <a:extLst>
                  <a:ext uri="{0D108BD9-81ED-4DB2-BD59-A6C34878D82A}">
                    <a16:rowId xmlns="" xmlns:a16="http://schemas.microsoft.com/office/drawing/2014/main" val="10002"/>
                  </a:ext>
                </a:extLst>
              </a:tr>
              <a:tr h="410788">
                <a:tc>
                  <a:txBody>
                    <a:bodyPr/>
                    <a:lstStyle/>
                    <a:p>
                      <a:pPr algn="ctr"/>
                      <a:r>
                        <a:rPr lang="en-US" dirty="0"/>
                        <a:t>1</a:t>
                      </a:r>
                    </a:p>
                  </a:txBody>
                  <a:tcPr anchor="ctr">
                    <a:noFill/>
                  </a:tcPr>
                </a:tc>
                <a:tc>
                  <a:txBody>
                    <a:bodyPr/>
                    <a:lstStyle/>
                    <a:p>
                      <a:pPr algn="ctr"/>
                      <a:r>
                        <a:rPr lang="en-US" dirty="0"/>
                        <a:t>3</a:t>
                      </a:r>
                    </a:p>
                  </a:txBody>
                  <a:tcPr anchor="ctr">
                    <a:noFill/>
                  </a:tcPr>
                </a:tc>
                <a:tc>
                  <a:txBody>
                    <a:bodyPr/>
                    <a:lstStyle/>
                    <a:p>
                      <a:pPr algn="ctr"/>
                      <a:r>
                        <a:rPr lang="en-US" dirty="0"/>
                        <a:t>1</a:t>
                      </a:r>
                    </a:p>
                  </a:txBody>
                  <a:tcPr anchor="ctr">
                    <a:noFill/>
                  </a:tcPr>
                </a:tc>
                <a:tc>
                  <a:txBody>
                    <a:bodyPr/>
                    <a:lstStyle/>
                    <a:p>
                      <a:pPr algn="ctr"/>
                      <a:r>
                        <a:rPr lang="en-US" dirty="0"/>
                        <a:t>2</a:t>
                      </a:r>
                    </a:p>
                  </a:txBody>
                  <a:tcPr anchor="ctr">
                    <a:noFill/>
                  </a:tcPr>
                </a:tc>
                <a:extLst>
                  <a:ext uri="{0D108BD9-81ED-4DB2-BD59-A6C34878D82A}">
                    <a16:rowId xmlns="" xmlns:a16="http://schemas.microsoft.com/office/drawing/2014/main" val="10003"/>
                  </a:ext>
                </a:extLst>
              </a:tr>
            </a:tbl>
          </a:graphicData>
        </a:graphic>
      </p:graphicFrame>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81075" y="1648960"/>
            <a:ext cx="3409950" cy="2486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 xmlns:p14="http://schemas.microsoft.com/office/powerpoint/2010/main" val="3496618636"/>
              </p:ext>
            </p:extLst>
          </p:nvPr>
        </p:nvGraphicFramePr>
        <p:xfrm>
          <a:off x="8015514" y="2317139"/>
          <a:ext cx="1201056" cy="1232364"/>
        </p:xfrm>
        <a:graphic>
          <a:graphicData uri="http://schemas.openxmlformats.org/drawingml/2006/table">
            <a:tbl>
              <a:tblPr firstRow="1" bandRow="1">
                <a:tableStyleId>{5940675A-B579-460E-94D1-54222C63F5DA}</a:tableStyleId>
              </a:tblPr>
              <a:tblGrid>
                <a:gridCol w="400352">
                  <a:extLst>
                    <a:ext uri="{9D8B030D-6E8A-4147-A177-3AD203B41FA5}">
                      <a16:colId xmlns="" xmlns:a16="http://schemas.microsoft.com/office/drawing/2014/main" val="20000"/>
                    </a:ext>
                  </a:extLst>
                </a:gridCol>
                <a:gridCol w="400352">
                  <a:extLst>
                    <a:ext uri="{9D8B030D-6E8A-4147-A177-3AD203B41FA5}">
                      <a16:colId xmlns="" xmlns:a16="http://schemas.microsoft.com/office/drawing/2014/main" val="20001"/>
                    </a:ext>
                  </a:extLst>
                </a:gridCol>
                <a:gridCol w="400352">
                  <a:extLst>
                    <a:ext uri="{9D8B030D-6E8A-4147-A177-3AD203B41FA5}">
                      <a16:colId xmlns="" xmlns:a16="http://schemas.microsoft.com/office/drawing/2014/main" val="20002"/>
                    </a:ext>
                  </a:extLst>
                </a:gridCol>
              </a:tblGrid>
              <a:tr h="410788">
                <a:tc>
                  <a:txBody>
                    <a:bodyPr/>
                    <a:lstStyle/>
                    <a:p>
                      <a:pPr algn="ctr"/>
                      <a:r>
                        <a:rPr lang="en-US" dirty="0"/>
                        <a:t>8</a:t>
                      </a:r>
                    </a:p>
                  </a:txBody>
                  <a:tcPr anchor="ctr"/>
                </a:tc>
                <a:tc>
                  <a:txBody>
                    <a:bodyPr/>
                    <a:lstStyle/>
                    <a:p>
                      <a:pPr algn="ctr"/>
                      <a:r>
                        <a:rPr lang="en-US" dirty="0"/>
                        <a:t>8</a:t>
                      </a:r>
                    </a:p>
                  </a:txBody>
                  <a:tcPr anchor="ctr"/>
                </a:tc>
                <a:tc>
                  <a:txBody>
                    <a:bodyPr/>
                    <a:lstStyle/>
                    <a:p>
                      <a:pPr algn="ctr"/>
                      <a:r>
                        <a:rPr lang="en-US" dirty="0"/>
                        <a:t>4</a:t>
                      </a:r>
                    </a:p>
                  </a:txBody>
                  <a:tcPr anchor="ctr"/>
                </a:tc>
                <a:extLst>
                  <a:ext uri="{0D108BD9-81ED-4DB2-BD59-A6C34878D82A}">
                    <a16:rowId xmlns="" xmlns:a16="http://schemas.microsoft.com/office/drawing/2014/main" val="10000"/>
                  </a:ext>
                </a:extLst>
              </a:tr>
              <a:tr h="410788">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1"/>
                  </a:ext>
                </a:extLst>
              </a:tr>
              <a:tr h="410788">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2"/>
                  </a:ext>
                </a:extLst>
              </a:tr>
            </a:tbl>
          </a:graphicData>
        </a:graphic>
      </p:graphicFrame>
      <p:pic>
        <p:nvPicPr>
          <p:cNvPr id="1126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54763" y="2428875"/>
            <a:ext cx="1514475" cy="666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837537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8179"/>
          </a:xfrm>
        </p:spPr>
        <p:txBody>
          <a:bodyPr/>
          <a:lstStyle/>
          <a:p>
            <a:pPr algn="ctr"/>
            <a:r>
              <a:rPr lang="en-US" dirty="0"/>
              <a:t>Pooling layer</a:t>
            </a:r>
          </a:p>
        </p:txBody>
      </p:sp>
      <p:graphicFrame>
        <p:nvGraphicFramePr>
          <p:cNvPr id="5" name="Content Placeholder 4"/>
          <p:cNvGraphicFramePr>
            <a:graphicFrameLocks noGrp="1"/>
          </p:cNvGraphicFramePr>
          <p:nvPr>
            <p:ph sz="half" idx="1"/>
            <p:extLst>
              <p:ext uri="{D42A27DB-BD31-4B8C-83A1-F6EECF244321}">
                <p14:modId xmlns="" xmlns:p14="http://schemas.microsoft.com/office/powerpoint/2010/main" val="2575748184"/>
              </p:ext>
            </p:extLst>
          </p:nvPr>
        </p:nvGraphicFramePr>
        <p:xfrm>
          <a:off x="4713514" y="1941877"/>
          <a:ext cx="1614716" cy="1643152"/>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gridCol w="403679">
                  <a:extLst>
                    <a:ext uri="{9D8B030D-6E8A-4147-A177-3AD203B41FA5}">
                      <a16:colId xmlns="" xmlns:a16="http://schemas.microsoft.com/office/drawing/2014/main" val="20002"/>
                    </a:ext>
                  </a:extLst>
                </a:gridCol>
                <a:gridCol w="403679">
                  <a:extLst>
                    <a:ext uri="{9D8B030D-6E8A-4147-A177-3AD203B41FA5}">
                      <a16:colId xmlns="" xmlns:a16="http://schemas.microsoft.com/office/drawing/2014/main" val="20003"/>
                    </a:ext>
                  </a:extLst>
                </a:gridCol>
              </a:tblGrid>
              <a:tr h="410788">
                <a:tc>
                  <a:txBody>
                    <a:bodyPr/>
                    <a:lstStyle/>
                    <a:p>
                      <a:pPr algn="ctr"/>
                      <a:r>
                        <a:rPr lang="en-US" dirty="0"/>
                        <a:t>1</a:t>
                      </a:r>
                    </a:p>
                  </a:txBody>
                  <a:tcPr anchor="ctr">
                    <a:noFill/>
                  </a:tcPr>
                </a:tc>
                <a:tc>
                  <a:txBody>
                    <a:bodyPr/>
                    <a:lstStyle/>
                    <a:p>
                      <a:pPr algn="ctr"/>
                      <a:r>
                        <a:rPr lang="en-US" dirty="0"/>
                        <a:t>4</a:t>
                      </a:r>
                    </a:p>
                  </a:txBody>
                  <a:tcPr anchor="ctr">
                    <a:noFill/>
                  </a:tcPr>
                </a:tc>
                <a:tc>
                  <a:txBody>
                    <a:bodyPr/>
                    <a:lstStyle/>
                    <a:p>
                      <a:pPr algn="ctr"/>
                      <a:r>
                        <a:rPr lang="en-US" dirty="0"/>
                        <a:t>2</a:t>
                      </a:r>
                    </a:p>
                  </a:txBody>
                  <a:tcPr anchor="ctr">
                    <a:noFill/>
                  </a:tcPr>
                </a:tc>
                <a:tc>
                  <a:txBody>
                    <a:bodyPr/>
                    <a:lstStyle/>
                    <a:p>
                      <a:pPr algn="ctr"/>
                      <a:r>
                        <a:rPr lang="en-US" dirty="0"/>
                        <a:t>1</a:t>
                      </a:r>
                    </a:p>
                  </a:txBody>
                  <a:tcPr anchor="ctr">
                    <a:noFill/>
                  </a:tcPr>
                </a:tc>
                <a:extLst>
                  <a:ext uri="{0D108BD9-81ED-4DB2-BD59-A6C34878D82A}">
                    <a16:rowId xmlns="" xmlns:a16="http://schemas.microsoft.com/office/drawing/2014/main" val="10000"/>
                  </a:ext>
                </a:extLst>
              </a:tr>
              <a:tr h="410788">
                <a:tc>
                  <a:txBody>
                    <a:bodyPr/>
                    <a:lstStyle/>
                    <a:p>
                      <a:pPr algn="ctr"/>
                      <a:r>
                        <a:rPr lang="en-US" dirty="0"/>
                        <a:t>5</a:t>
                      </a:r>
                    </a:p>
                  </a:txBody>
                  <a:tcPr anchor="ctr">
                    <a:noFill/>
                  </a:tcPr>
                </a:tc>
                <a:tc>
                  <a:txBody>
                    <a:bodyPr/>
                    <a:lstStyle/>
                    <a:p>
                      <a:pPr algn="ctr"/>
                      <a:r>
                        <a:rPr lang="en-US" dirty="0"/>
                        <a:t>8</a:t>
                      </a:r>
                    </a:p>
                  </a:txBody>
                  <a:tcPr anchor="ctr">
                    <a:noFill/>
                  </a:tcPr>
                </a:tc>
                <a:tc>
                  <a:txBody>
                    <a:bodyPr/>
                    <a:lstStyle/>
                    <a:p>
                      <a:pPr algn="ctr"/>
                      <a:r>
                        <a:rPr lang="en-US" dirty="0"/>
                        <a:t>3</a:t>
                      </a:r>
                    </a:p>
                  </a:txBody>
                  <a:tcPr anchor="ctr">
                    <a:noFill/>
                  </a:tcPr>
                </a:tc>
                <a:tc>
                  <a:txBody>
                    <a:bodyPr/>
                    <a:lstStyle/>
                    <a:p>
                      <a:pPr algn="ctr"/>
                      <a:r>
                        <a:rPr lang="en-US" dirty="0"/>
                        <a:t>4</a:t>
                      </a:r>
                    </a:p>
                  </a:txBody>
                  <a:tcPr anchor="ctr">
                    <a:noFill/>
                  </a:tcPr>
                </a:tc>
                <a:extLst>
                  <a:ext uri="{0D108BD9-81ED-4DB2-BD59-A6C34878D82A}">
                    <a16:rowId xmlns="" xmlns:a16="http://schemas.microsoft.com/office/drawing/2014/main" val="10001"/>
                  </a:ext>
                </a:extLst>
              </a:tr>
              <a:tr h="410788">
                <a:tc>
                  <a:txBody>
                    <a:bodyPr/>
                    <a:lstStyle/>
                    <a:p>
                      <a:pPr algn="ctr"/>
                      <a:r>
                        <a:rPr lang="en-US" dirty="0"/>
                        <a:t>7</a:t>
                      </a:r>
                    </a:p>
                  </a:txBody>
                  <a:tcPr anchor="ctr">
                    <a:noFill/>
                  </a:tcPr>
                </a:tc>
                <a:tc>
                  <a:txBody>
                    <a:bodyPr/>
                    <a:lstStyle/>
                    <a:p>
                      <a:pPr algn="ctr"/>
                      <a:r>
                        <a:rPr lang="en-US" dirty="0"/>
                        <a:t>6</a:t>
                      </a:r>
                    </a:p>
                  </a:txBody>
                  <a:tcPr anchor="ctr">
                    <a:noFill/>
                  </a:tcPr>
                </a:tc>
                <a:tc>
                  <a:txBody>
                    <a:bodyPr/>
                    <a:lstStyle/>
                    <a:p>
                      <a:pPr algn="ctr"/>
                      <a:r>
                        <a:rPr lang="en-US" dirty="0"/>
                        <a:t>4</a:t>
                      </a:r>
                    </a:p>
                  </a:txBody>
                  <a:tcPr anchor="ctr">
                    <a:solidFill>
                      <a:srgbClr val="00B0F0"/>
                    </a:solidFill>
                  </a:tcPr>
                </a:tc>
                <a:tc>
                  <a:txBody>
                    <a:bodyPr/>
                    <a:lstStyle/>
                    <a:p>
                      <a:pPr algn="ctr"/>
                      <a:r>
                        <a:rPr lang="en-US" dirty="0"/>
                        <a:t>5</a:t>
                      </a:r>
                    </a:p>
                  </a:txBody>
                  <a:tcPr anchor="ctr">
                    <a:solidFill>
                      <a:srgbClr val="00B0F0"/>
                    </a:solidFill>
                  </a:tcPr>
                </a:tc>
                <a:extLst>
                  <a:ext uri="{0D108BD9-81ED-4DB2-BD59-A6C34878D82A}">
                    <a16:rowId xmlns="" xmlns:a16="http://schemas.microsoft.com/office/drawing/2014/main" val="10002"/>
                  </a:ext>
                </a:extLst>
              </a:tr>
              <a:tr h="410788">
                <a:tc>
                  <a:txBody>
                    <a:bodyPr/>
                    <a:lstStyle/>
                    <a:p>
                      <a:pPr algn="ctr"/>
                      <a:r>
                        <a:rPr lang="en-US" dirty="0"/>
                        <a:t>1</a:t>
                      </a:r>
                    </a:p>
                  </a:txBody>
                  <a:tcPr anchor="ctr">
                    <a:noFill/>
                  </a:tcPr>
                </a:tc>
                <a:tc>
                  <a:txBody>
                    <a:bodyPr/>
                    <a:lstStyle/>
                    <a:p>
                      <a:pPr algn="ctr"/>
                      <a:r>
                        <a:rPr lang="en-US" dirty="0"/>
                        <a:t>3</a:t>
                      </a:r>
                    </a:p>
                  </a:txBody>
                  <a:tcPr anchor="ctr">
                    <a:noFill/>
                  </a:tcPr>
                </a:tc>
                <a:tc>
                  <a:txBody>
                    <a:bodyPr/>
                    <a:lstStyle/>
                    <a:p>
                      <a:pPr algn="ctr"/>
                      <a:r>
                        <a:rPr lang="en-US" dirty="0"/>
                        <a:t>1</a:t>
                      </a:r>
                    </a:p>
                  </a:txBody>
                  <a:tcPr anchor="ctr">
                    <a:solidFill>
                      <a:srgbClr val="00B0F0"/>
                    </a:solidFill>
                  </a:tcPr>
                </a:tc>
                <a:tc>
                  <a:txBody>
                    <a:bodyPr/>
                    <a:lstStyle/>
                    <a:p>
                      <a:pPr algn="ctr"/>
                      <a:r>
                        <a:rPr lang="en-US" dirty="0"/>
                        <a:t>2</a:t>
                      </a:r>
                    </a:p>
                  </a:txBody>
                  <a:tcPr anchor="ctr">
                    <a:solidFill>
                      <a:srgbClr val="00B0F0"/>
                    </a:solidFill>
                  </a:tcPr>
                </a:tc>
                <a:extLst>
                  <a:ext uri="{0D108BD9-81ED-4DB2-BD59-A6C34878D82A}">
                    <a16:rowId xmlns="" xmlns:a16="http://schemas.microsoft.com/office/drawing/2014/main" val="10003"/>
                  </a:ext>
                </a:extLst>
              </a:tr>
            </a:tbl>
          </a:graphicData>
        </a:graphic>
      </p:graphicFrame>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81075" y="1648960"/>
            <a:ext cx="3409950" cy="2486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 xmlns:p14="http://schemas.microsoft.com/office/powerpoint/2010/main" val="30440284"/>
              </p:ext>
            </p:extLst>
          </p:nvPr>
        </p:nvGraphicFramePr>
        <p:xfrm>
          <a:off x="8015514" y="2317139"/>
          <a:ext cx="1201056" cy="1232364"/>
        </p:xfrm>
        <a:graphic>
          <a:graphicData uri="http://schemas.openxmlformats.org/drawingml/2006/table">
            <a:tbl>
              <a:tblPr firstRow="1" bandRow="1">
                <a:tableStyleId>{5940675A-B579-460E-94D1-54222C63F5DA}</a:tableStyleId>
              </a:tblPr>
              <a:tblGrid>
                <a:gridCol w="400352">
                  <a:extLst>
                    <a:ext uri="{9D8B030D-6E8A-4147-A177-3AD203B41FA5}">
                      <a16:colId xmlns="" xmlns:a16="http://schemas.microsoft.com/office/drawing/2014/main" val="20000"/>
                    </a:ext>
                  </a:extLst>
                </a:gridCol>
                <a:gridCol w="400352">
                  <a:extLst>
                    <a:ext uri="{9D8B030D-6E8A-4147-A177-3AD203B41FA5}">
                      <a16:colId xmlns="" xmlns:a16="http://schemas.microsoft.com/office/drawing/2014/main" val="20001"/>
                    </a:ext>
                  </a:extLst>
                </a:gridCol>
                <a:gridCol w="400352">
                  <a:extLst>
                    <a:ext uri="{9D8B030D-6E8A-4147-A177-3AD203B41FA5}">
                      <a16:colId xmlns="" xmlns:a16="http://schemas.microsoft.com/office/drawing/2014/main" val="20002"/>
                    </a:ext>
                  </a:extLst>
                </a:gridCol>
              </a:tblGrid>
              <a:tr h="410788">
                <a:tc>
                  <a:txBody>
                    <a:bodyPr/>
                    <a:lstStyle/>
                    <a:p>
                      <a:pPr algn="ctr"/>
                      <a:r>
                        <a:rPr lang="en-US" dirty="0"/>
                        <a:t>8</a:t>
                      </a:r>
                    </a:p>
                  </a:txBody>
                  <a:tcPr anchor="ctr"/>
                </a:tc>
                <a:tc>
                  <a:txBody>
                    <a:bodyPr/>
                    <a:lstStyle/>
                    <a:p>
                      <a:pPr algn="ctr"/>
                      <a:r>
                        <a:rPr lang="en-US" dirty="0"/>
                        <a:t>8</a:t>
                      </a:r>
                    </a:p>
                  </a:txBody>
                  <a:tcPr anchor="ctr"/>
                </a:tc>
                <a:tc>
                  <a:txBody>
                    <a:bodyPr/>
                    <a:lstStyle/>
                    <a:p>
                      <a:pPr algn="ctr"/>
                      <a:r>
                        <a:rPr lang="en-US" dirty="0"/>
                        <a:t>4</a:t>
                      </a:r>
                    </a:p>
                  </a:txBody>
                  <a:tcPr anchor="ctr"/>
                </a:tc>
                <a:extLst>
                  <a:ext uri="{0D108BD9-81ED-4DB2-BD59-A6C34878D82A}">
                    <a16:rowId xmlns="" xmlns:a16="http://schemas.microsoft.com/office/drawing/2014/main" val="10000"/>
                  </a:ext>
                </a:extLst>
              </a:tr>
              <a:tr h="410788">
                <a:tc>
                  <a:txBody>
                    <a:bodyPr/>
                    <a:lstStyle/>
                    <a:p>
                      <a:pPr algn="ctr"/>
                      <a:r>
                        <a:rPr lang="en-US" dirty="0"/>
                        <a:t>8</a:t>
                      </a:r>
                    </a:p>
                  </a:txBody>
                  <a:tcPr anchor="ctr"/>
                </a:tc>
                <a:tc>
                  <a:txBody>
                    <a:bodyPr/>
                    <a:lstStyle/>
                    <a:p>
                      <a:pPr algn="ctr"/>
                      <a:r>
                        <a:rPr lang="en-US" dirty="0"/>
                        <a:t>8</a:t>
                      </a:r>
                    </a:p>
                  </a:txBody>
                  <a:tcPr anchor="ctr"/>
                </a:tc>
                <a:tc>
                  <a:txBody>
                    <a:bodyPr/>
                    <a:lstStyle/>
                    <a:p>
                      <a:pPr algn="ctr"/>
                      <a:r>
                        <a:rPr lang="en-US" dirty="0"/>
                        <a:t>5</a:t>
                      </a:r>
                    </a:p>
                  </a:txBody>
                  <a:tcPr anchor="ctr"/>
                </a:tc>
                <a:extLst>
                  <a:ext uri="{0D108BD9-81ED-4DB2-BD59-A6C34878D82A}">
                    <a16:rowId xmlns="" xmlns:a16="http://schemas.microsoft.com/office/drawing/2014/main" val="10001"/>
                  </a:ext>
                </a:extLst>
              </a:tr>
              <a:tr h="410788">
                <a:tc>
                  <a:txBody>
                    <a:bodyPr/>
                    <a:lstStyle/>
                    <a:p>
                      <a:pPr algn="ctr"/>
                      <a:r>
                        <a:rPr lang="en-US" dirty="0"/>
                        <a:t>7</a:t>
                      </a:r>
                    </a:p>
                  </a:txBody>
                  <a:tcPr anchor="ctr"/>
                </a:tc>
                <a:tc>
                  <a:txBody>
                    <a:bodyPr/>
                    <a:lstStyle/>
                    <a:p>
                      <a:pPr algn="ctr"/>
                      <a:r>
                        <a:rPr lang="en-US" dirty="0"/>
                        <a:t>6</a:t>
                      </a:r>
                    </a:p>
                  </a:txBody>
                  <a:tcPr anchor="ctr"/>
                </a:tc>
                <a:tc>
                  <a:txBody>
                    <a:bodyPr/>
                    <a:lstStyle/>
                    <a:p>
                      <a:pPr algn="ctr"/>
                      <a:r>
                        <a:rPr lang="en-US" dirty="0"/>
                        <a:t>5</a:t>
                      </a:r>
                    </a:p>
                  </a:txBody>
                  <a:tcPr anchor="ctr"/>
                </a:tc>
                <a:extLst>
                  <a:ext uri="{0D108BD9-81ED-4DB2-BD59-A6C34878D82A}">
                    <a16:rowId xmlns="" xmlns:a16="http://schemas.microsoft.com/office/drawing/2014/main" val="10002"/>
                  </a:ext>
                </a:extLst>
              </a:tr>
            </a:tbl>
          </a:graphicData>
        </a:graphic>
      </p:graphicFrame>
      <p:pic>
        <p:nvPicPr>
          <p:cNvPr id="1126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54763" y="2428875"/>
            <a:ext cx="1514475" cy="666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4291179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8423"/>
          </a:xfrm>
        </p:spPr>
        <p:txBody>
          <a:bodyPr>
            <a:normAutofit fontScale="90000"/>
          </a:bodyPr>
          <a:lstStyle/>
          <a:p>
            <a:pPr algn="ctr"/>
            <a:r>
              <a:rPr lang="en-IN" dirty="0" smtClean="0"/>
              <a:t>Flatten</a:t>
            </a:r>
            <a:endParaRPr lang="en-US" dirty="0"/>
          </a:p>
        </p:txBody>
      </p:sp>
      <p:sp>
        <p:nvSpPr>
          <p:cNvPr id="3" name="Content Placeholder 2"/>
          <p:cNvSpPr>
            <a:spLocks noGrp="1"/>
          </p:cNvSpPr>
          <p:nvPr>
            <p:ph sz="half" idx="1"/>
          </p:nvPr>
        </p:nvSpPr>
        <p:spPr>
          <a:xfrm>
            <a:off x="868018" y="1600200"/>
            <a:ext cx="5181600" cy="3578087"/>
          </a:xfrm>
        </p:spPr>
        <p:txBody>
          <a:bodyPr/>
          <a:lstStyle/>
          <a:p>
            <a:r>
              <a:rPr lang="en-US" dirty="0" smtClean="0"/>
              <a:t>Flattening is used to convert all the resultant 2-Dimensional arrays from pooled feature maps into a single long continuous linear vector. </a:t>
            </a:r>
          </a:p>
          <a:p>
            <a:r>
              <a:rPr lang="en-US" dirty="0" smtClean="0"/>
              <a:t>The flattened matrix is fed as input to the fully connected layer to classify the image.</a:t>
            </a:r>
            <a:endParaRPr lang="en-US" dirty="0"/>
          </a:p>
        </p:txBody>
      </p:sp>
      <p:pic>
        <p:nvPicPr>
          <p:cNvPr id="1026" name="Picture 2"/>
          <p:cNvPicPr>
            <a:picLocks noChangeAspect="1" noChangeArrowheads="1"/>
          </p:cNvPicPr>
          <p:nvPr/>
        </p:nvPicPr>
        <p:blipFill>
          <a:blip r:embed="rId2"/>
          <a:srcRect/>
          <a:stretch>
            <a:fillRect/>
          </a:stretch>
        </p:blipFill>
        <p:spPr bwMode="auto">
          <a:xfrm>
            <a:off x="6336334" y="2003977"/>
            <a:ext cx="5267325" cy="30289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95655-FBED-48B0-B64E-BCE727796701}"/>
              </a:ext>
            </a:extLst>
          </p:cNvPr>
          <p:cNvSpPr>
            <a:spLocks noGrp="1"/>
          </p:cNvSpPr>
          <p:nvPr>
            <p:ph type="ctrTitle"/>
          </p:nvPr>
        </p:nvSpPr>
        <p:spPr/>
        <p:txBody>
          <a:bodyPr/>
          <a:lstStyle/>
          <a:p>
            <a:r>
              <a:rPr lang="en-US" dirty="0"/>
              <a:t>Thank You</a:t>
            </a:r>
          </a:p>
        </p:txBody>
      </p:sp>
    </p:spTree>
    <p:extLst>
      <p:ext uri="{BB962C8B-B14F-4D97-AF65-F5344CB8AC3E}">
        <p14:creationId xmlns="" xmlns:p14="http://schemas.microsoft.com/office/powerpoint/2010/main" val="363346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8545"/>
          </a:xfrm>
        </p:spPr>
        <p:txBody>
          <a:bodyPr>
            <a:normAutofit fontScale="90000"/>
          </a:bodyPr>
          <a:lstStyle/>
          <a:p>
            <a:pPr algn="ctr"/>
            <a:r>
              <a:rPr lang="en-IN" dirty="0" smtClean="0"/>
              <a:t>Padding</a:t>
            </a:r>
            <a:endParaRPr lang="en-US" dirty="0"/>
          </a:p>
        </p:txBody>
      </p:sp>
      <p:sp>
        <p:nvSpPr>
          <p:cNvPr id="3" name="Content Placeholder 2"/>
          <p:cNvSpPr>
            <a:spLocks noGrp="1"/>
          </p:cNvSpPr>
          <p:nvPr>
            <p:ph idx="1"/>
          </p:nvPr>
        </p:nvSpPr>
        <p:spPr>
          <a:xfrm>
            <a:off x="838200" y="1103243"/>
            <a:ext cx="10515600" cy="5073720"/>
          </a:xfrm>
        </p:spPr>
        <p:txBody>
          <a:bodyPr/>
          <a:lstStyle/>
          <a:p>
            <a:r>
              <a:rPr lang="en-US" dirty="0" smtClean="0"/>
              <a:t>Padding is a technique used in </a:t>
            </a:r>
            <a:r>
              <a:rPr lang="en-US" dirty="0" err="1" smtClean="0"/>
              <a:t>convolutional</a:t>
            </a:r>
            <a:r>
              <a:rPr lang="en-US" dirty="0" smtClean="0"/>
              <a:t> neural networks (CNNs) and other neural network architectures to manage the spatial dimensions of input data during the convolution operation. </a:t>
            </a:r>
          </a:p>
          <a:p>
            <a:r>
              <a:rPr lang="en-US" dirty="0" smtClean="0"/>
              <a:t>Padding involves adding extra pixels (usually zeros) around the </a:t>
            </a:r>
            <a:r>
              <a:rPr lang="en-US" dirty="0" smtClean="0">
                <a:solidFill>
                  <a:srgbClr val="FF0000"/>
                </a:solidFill>
              </a:rPr>
              <a:t>edges</a:t>
            </a:r>
            <a:r>
              <a:rPr lang="en-US" dirty="0" smtClean="0"/>
              <a:t> </a:t>
            </a:r>
            <a:r>
              <a:rPr lang="en-US" dirty="0" smtClean="0">
                <a:solidFill>
                  <a:srgbClr val="FF0000"/>
                </a:solidFill>
              </a:rPr>
              <a:t>of the </a:t>
            </a:r>
            <a:r>
              <a:rPr lang="en-US" dirty="0" smtClean="0"/>
              <a:t>input data (e.g., </a:t>
            </a:r>
            <a:r>
              <a:rPr lang="en-US" dirty="0" smtClean="0">
                <a:solidFill>
                  <a:srgbClr val="FF0000"/>
                </a:solidFill>
              </a:rPr>
              <a:t>images</a:t>
            </a:r>
            <a:r>
              <a:rPr lang="en-US" dirty="0" smtClean="0"/>
              <a:t>) before applying the convolution operation. </a:t>
            </a:r>
          </a:p>
          <a:p>
            <a:r>
              <a:rPr lang="en-US" dirty="0" smtClean="0"/>
              <a:t>This extra border of pixels helps in controlling the output size and maintaining </a:t>
            </a:r>
            <a:r>
              <a:rPr lang="en-US" dirty="0" smtClean="0">
                <a:solidFill>
                  <a:srgbClr val="FF0000"/>
                </a:solidFill>
              </a:rPr>
              <a:t>important features at the edges </a:t>
            </a:r>
            <a:r>
              <a:rPr lang="en-US" dirty="0" smtClean="0"/>
              <a:t>of the input.</a:t>
            </a:r>
          </a:p>
          <a:p>
            <a:r>
              <a:rPr lang="en-US" dirty="0" smtClean="0"/>
              <a:t>Choosing the right type of padding depends on the specific requirements of the neural network architecture and the task at hand.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9336"/>
          </a:xfrm>
        </p:spPr>
        <p:txBody>
          <a:bodyPr>
            <a:normAutofit fontScale="90000"/>
          </a:bodyPr>
          <a:lstStyle/>
          <a:p>
            <a:pPr algn="ctr"/>
            <a:r>
              <a:rPr lang="en-US" b="1" dirty="0" smtClean="0"/>
              <a:t>When is Padding Required?</a:t>
            </a:r>
            <a:endParaRPr lang="en-US" dirty="0"/>
          </a:p>
        </p:txBody>
      </p:sp>
      <p:sp>
        <p:nvSpPr>
          <p:cNvPr id="3" name="Content Placeholder 2"/>
          <p:cNvSpPr>
            <a:spLocks noGrp="1"/>
          </p:cNvSpPr>
          <p:nvPr>
            <p:ph idx="1"/>
          </p:nvPr>
        </p:nvSpPr>
        <p:spPr>
          <a:xfrm>
            <a:off x="838200" y="1043609"/>
            <a:ext cx="10515600" cy="5133354"/>
          </a:xfrm>
        </p:spPr>
        <p:txBody>
          <a:bodyPr>
            <a:normAutofit lnSpcReduction="10000"/>
          </a:bodyPr>
          <a:lstStyle/>
          <a:p>
            <a:pPr>
              <a:buNone/>
            </a:pPr>
            <a:r>
              <a:rPr lang="en-US" b="1" dirty="0" smtClean="0"/>
              <a:t>1. Preserving Dimensions</a:t>
            </a:r>
            <a:r>
              <a:rPr lang="en-US" dirty="0" smtClean="0"/>
              <a:t>: When we want the output size to match the input size, especially in tasks like segmentation or when stacking multiple layers of convolutions.</a:t>
            </a:r>
          </a:p>
          <a:p>
            <a:pPr>
              <a:buNone/>
            </a:pPr>
            <a:r>
              <a:rPr lang="en-US" b="1" dirty="0" smtClean="0"/>
              <a:t>2. Edge Features</a:t>
            </a:r>
            <a:r>
              <a:rPr lang="en-US" dirty="0" smtClean="0"/>
              <a:t>: To ensure that features near the edges of the input are effectively captured. Without padding, convolutions near the edges can miss relevant information.</a:t>
            </a:r>
          </a:p>
          <a:p>
            <a:pPr>
              <a:buNone/>
            </a:pPr>
            <a:r>
              <a:rPr lang="en-US" b="1" dirty="0" smtClean="0"/>
              <a:t>3. Reducing Spatial Shrinkage</a:t>
            </a:r>
            <a:r>
              <a:rPr lang="en-US" dirty="0" smtClean="0"/>
              <a:t>: In deeper networks, successive convolutions without padding can lead to significant reductions in spatial dimensions, which can make it difficult to maintain meaningful representations.</a:t>
            </a:r>
          </a:p>
          <a:p>
            <a:pPr>
              <a:buNone/>
            </a:pPr>
            <a:r>
              <a:rPr lang="en-US" b="1" dirty="0" smtClean="0"/>
              <a:t>4. Improving Network Performance</a:t>
            </a:r>
            <a:r>
              <a:rPr lang="en-US" dirty="0" smtClean="0"/>
              <a:t>: Padding can help in stabilizing the learning process and improving the overall performance of the model by providing more context around the edges of the input data.</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8545"/>
          </a:xfrm>
        </p:spPr>
        <p:txBody>
          <a:bodyPr>
            <a:normAutofit fontScale="90000"/>
          </a:bodyPr>
          <a:lstStyle/>
          <a:p>
            <a:pPr algn="ctr"/>
            <a:r>
              <a:rPr lang="en-IN" dirty="0" smtClean="0"/>
              <a:t>Kernel / Filter</a:t>
            </a:r>
            <a:endParaRPr lang="en-US" dirty="0"/>
          </a:p>
        </p:txBody>
      </p:sp>
      <p:sp>
        <p:nvSpPr>
          <p:cNvPr id="3" name="Content Placeholder 2"/>
          <p:cNvSpPr>
            <a:spLocks noGrp="1"/>
          </p:cNvSpPr>
          <p:nvPr>
            <p:ph idx="1"/>
          </p:nvPr>
        </p:nvSpPr>
        <p:spPr>
          <a:xfrm>
            <a:off x="838200" y="1103243"/>
            <a:ext cx="10515600" cy="5073720"/>
          </a:xfrm>
        </p:spPr>
        <p:txBody>
          <a:bodyPr/>
          <a:lstStyle/>
          <a:p>
            <a:r>
              <a:rPr lang="en-US" dirty="0" smtClean="0"/>
              <a:t>In a </a:t>
            </a:r>
            <a:r>
              <a:rPr lang="en-US" dirty="0" err="1" smtClean="0"/>
              <a:t>convolutional</a:t>
            </a:r>
            <a:r>
              <a:rPr lang="en-US" dirty="0" smtClean="0"/>
              <a:t> neural network (CNN), a kernel, also known as a filter, is a small matrix used to scan over the input data (such as an image) to detect features. </a:t>
            </a:r>
          </a:p>
          <a:p>
            <a:r>
              <a:rPr lang="en-US" b="1" dirty="0" smtClean="0"/>
              <a:t>Size</a:t>
            </a:r>
            <a:r>
              <a:rPr lang="en-US" dirty="0" smtClean="0"/>
              <a:t>: Kernels are usually smaller than the input data. Common sizes are 3x3, 5x5, or 7x7 pixels. </a:t>
            </a:r>
          </a:p>
          <a:p>
            <a:r>
              <a:rPr lang="en-US" b="1" dirty="0" smtClean="0"/>
              <a:t>Feature Detection</a:t>
            </a:r>
            <a:r>
              <a:rPr lang="en-US" dirty="0" smtClean="0"/>
              <a:t>: Different kernels can be trained to detect various features such as edges, textures, or patterns. Early layers in a CNN typically learn simple features, while deeper layers learn more complex representations.</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9214"/>
          </a:xfrm>
        </p:spPr>
        <p:txBody>
          <a:bodyPr>
            <a:normAutofit fontScale="90000"/>
          </a:bodyPr>
          <a:lstStyle/>
          <a:p>
            <a:pPr algn="ctr"/>
            <a:r>
              <a:rPr lang="en-IN" dirty="0" smtClean="0"/>
              <a:t>Kernel / Filter</a:t>
            </a:r>
            <a:endParaRPr lang="en-US" dirty="0"/>
          </a:p>
        </p:txBody>
      </p:sp>
      <p:sp>
        <p:nvSpPr>
          <p:cNvPr id="3" name="Content Placeholder 2"/>
          <p:cNvSpPr>
            <a:spLocks noGrp="1"/>
          </p:cNvSpPr>
          <p:nvPr>
            <p:ph idx="1"/>
          </p:nvPr>
        </p:nvSpPr>
        <p:spPr>
          <a:xfrm>
            <a:off x="838200" y="1043609"/>
            <a:ext cx="10515600" cy="5133354"/>
          </a:xfrm>
        </p:spPr>
        <p:txBody>
          <a:bodyPr>
            <a:normAutofit lnSpcReduction="10000"/>
          </a:bodyPr>
          <a:lstStyle/>
          <a:p>
            <a:r>
              <a:rPr lang="en-US" b="1" dirty="0" smtClean="0"/>
              <a:t>Stride</a:t>
            </a:r>
            <a:r>
              <a:rPr lang="en-US" dirty="0" smtClean="0"/>
              <a:t>: This parameter determines how many pixels the kernel moves after each operation. A larger stride results in a smaller output size.</a:t>
            </a:r>
          </a:p>
          <a:p>
            <a:r>
              <a:rPr lang="en-US" b="1" dirty="0" smtClean="0"/>
              <a:t>Padding</a:t>
            </a:r>
            <a:r>
              <a:rPr lang="en-US" dirty="0" smtClean="0"/>
              <a:t>: Sometimes, zeroes are added around the input data to control the spatial size of the output. This helps in preserving the dimensions and preventing loss of important information at the borders.</a:t>
            </a:r>
          </a:p>
          <a:p>
            <a:r>
              <a:rPr lang="en-US" b="1" dirty="0" smtClean="0"/>
              <a:t>Multiple Kernels</a:t>
            </a:r>
            <a:r>
              <a:rPr lang="en-US" dirty="0" smtClean="0"/>
              <a:t>: Each </a:t>
            </a:r>
            <a:r>
              <a:rPr lang="en-US" dirty="0" err="1" smtClean="0"/>
              <a:t>convolutional</a:t>
            </a:r>
            <a:r>
              <a:rPr lang="en-US" dirty="0" smtClean="0"/>
              <a:t> layer can have multiple kernels, allowing the layer </a:t>
            </a:r>
            <a:r>
              <a:rPr lang="en-US" dirty="0" smtClean="0">
                <a:solidFill>
                  <a:srgbClr val="FF0000"/>
                </a:solidFill>
              </a:rPr>
              <a:t>to learn a variety of features </a:t>
            </a:r>
            <a:r>
              <a:rPr lang="en-US" dirty="0" smtClean="0"/>
              <a:t>from the input.</a:t>
            </a:r>
          </a:p>
          <a:p>
            <a:r>
              <a:rPr lang="en-US" dirty="0" smtClean="0"/>
              <a:t>Overall, kernels are fundamental to how CNNs process data, enabling them to learn hierarchical representations effectively. </a:t>
            </a:r>
          </a:p>
          <a:p>
            <a:r>
              <a:rPr lang="en-US" dirty="0" smtClean="0"/>
              <a:t>Different types of kernels can serve various purposes depending on the specific application.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BD5B43-4E66-4644-A67F-ED85C74D5F51}"/>
              </a:ext>
            </a:extLst>
          </p:cNvPr>
          <p:cNvSpPr>
            <a:spLocks noGrp="1"/>
          </p:cNvSpPr>
          <p:nvPr>
            <p:ph type="title"/>
          </p:nvPr>
        </p:nvSpPr>
        <p:spPr>
          <a:xfrm>
            <a:off x="838200" y="365126"/>
            <a:ext cx="10515600" cy="748058"/>
          </a:xfrm>
        </p:spPr>
        <p:txBody>
          <a:bodyPr/>
          <a:lstStyle/>
          <a:p>
            <a:pPr algn="ctr"/>
            <a:r>
              <a:rPr lang="en-IN" dirty="0" smtClean="0"/>
              <a:t>Edge Detection Kernel </a:t>
            </a:r>
            <a:endParaRPr lang="en-US" dirty="0"/>
          </a:p>
        </p:txBody>
      </p:sp>
      <p:pic>
        <p:nvPicPr>
          <p:cNvPr id="3075" name="Picture 3"/>
          <p:cNvPicPr>
            <a:picLocks noChangeAspect="1" noChangeArrowheads="1"/>
          </p:cNvPicPr>
          <p:nvPr/>
        </p:nvPicPr>
        <p:blipFill>
          <a:blip r:embed="rId2"/>
          <a:srcRect/>
          <a:stretch>
            <a:fillRect/>
          </a:stretch>
        </p:blipFill>
        <p:spPr bwMode="auto">
          <a:xfrm>
            <a:off x="515938" y="1089162"/>
            <a:ext cx="11163300" cy="4838700"/>
          </a:xfrm>
          <a:prstGeom prst="rect">
            <a:avLst/>
          </a:prstGeom>
          <a:noFill/>
          <a:ln w="9525">
            <a:noFill/>
            <a:miter lim="800000"/>
            <a:headEnd/>
            <a:tailEnd/>
          </a:ln>
          <a:effectLst/>
        </p:spPr>
      </p:pic>
      <p:sp>
        <p:nvSpPr>
          <p:cNvPr id="4" name="TextBox 3"/>
          <p:cNvSpPr txBox="1"/>
          <p:nvPr/>
        </p:nvSpPr>
        <p:spPr>
          <a:xfrm>
            <a:off x="7883267" y="2583801"/>
            <a:ext cx="3542574" cy="1384995"/>
          </a:xfrm>
          <a:prstGeom prst="rect">
            <a:avLst/>
          </a:prstGeom>
          <a:noFill/>
        </p:spPr>
        <p:txBody>
          <a:bodyPr wrap="square" rtlCol="0">
            <a:spAutoFit/>
          </a:bodyPr>
          <a:lstStyle/>
          <a:p>
            <a:pPr>
              <a:buFont typeface="Arial" pitchFamily="34" charset="0"/>
              <a:buChar char="•"/>
            </a:pPr>
            <a:r>
              <a:rPr lang="en-US" sz="2800" dirty="0" smtClean="0"/>
              <a:t> It computes gradients in horizontal and vertical direction</a:t>
            </a:r>
            <a:endParaRPr lang="en-US" sz="2800" dirty="0"/>
          </a:p>
        </p:txBody>
      </p:sp>
    </p:spTree>
    <p:extLst>
      <p:ext uri="{BB962C8B-B14F-4D97-AF65-F5344CB8AC3E}">
        <p14:creationId xmlns="" xmlns:p14="http://schemas.microsoft.com/office/powerpoint/2010/main" val="2076225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9397"/>
          </a:xfrm>
        </p:spPr>
        <p:txBody>
          <a:bodyPr>
            <a:normAutofit fontScale="90000"/>
          </a:bodyPr>
          <a:lstStyle/>
          <a:p>
            <a:pPr algn="ctr"/>
            <a:r>
              <a:rPr lang="en-US" dirty="0" smtClean="0"/>
              <a:t>Canny Edge Detector</a:t>
            </a:r>
            <a:endParaRPr lang="en-US" dirty="0"/>
          </a:p>
        </p:txBody>
      </p:sp>
      <p:sp>
        <p:nvSpPr>
          <p:cNvPr id="3" name="Content Placeholder 2"/>
          <p:cNvSpPr>
            <a:spLocks noGrp="1"/>
          </p:cNvSpPr>
          <p:nvPr>
            <p:ph idx="1"/>
          </p:nvPr>
        </p:nvSpPr>
        <p:spPr>
          <a:xfrm>
            <a:off x="838200" y="914400"/>
            <a:ext cx="10515600" cy="5262563"/>
          </a:xfrm>
        </p:spPr>
        <p:txBody>
          <a:bodyPr/>
          <a:lstStyle/>
          <a:p>
            <a:r>
              <a:rPr lang="en-US" dirty="0" smtClean="0"/>
              <a:t>The Canny edge detector doesn't rely on a single kernel like the </a:t>
            </a:r>
            <a:r>
              <a:rPr lang="en-US" dirty="0" err="1" smtClean="0"/>
              <a:t>Sobel</a:t>
            </a:r>
            <a:r>
              <a:rPr lang="en-US" dirty="0" smtClean="0"/>
              <a:t> operator. </a:t>
            </a:r>
          </a:p>
          <a:p>
            <a:r>
              <a:rPr lang="en-US" dirty="0" smtClean="0"/>
              <a:t>Instead, it uses a series of steps, including the application of Gaussian filters for smoothing, followed by gradient computation, non-maximum suppression, and hysteresis </a:t>
            </a:r>
            <a:r>
              <a:rPr lang="en-US" dirty="0" err="1" smtClean="0"/>
              <a:t>thresholding</a:t>
            </a:r>
            <a:r>
              <a:rPr lang="en-US" dirty="0" smtClean="0"/>
              <a:t>. </a:t>
            </a:r>
          </a:p>
          <a:p>
            <a:r>
              <a:rPr lang="en-US" dirty="0" smtClean="0"/>
              <a:t>However, the gradient computation often involves using derivatives, and the commonly used kernels for this step are:</a:t>
            </a:r>
            <a:endParaRPr lang="en-US" dirty="0"/>
          </a:p>
        </p:txBody>
      </p:sp>
      <p:pic>
        <p:nvPicPr>
          <p:cNvPr id="1026" name="Picture 2"/>
          <p:cNvPicPr>
            <a:picLocks noChangeAspect="1" noChangeArrowheads="1"/>
          </p:cNvPicPr>
          <p:nvPr/>
        </p:nvPicPr>
        <p:blipFill>
          <a:blip r:embed="rId2"/>
          <a:srcRect/>
          <a:stretch>
            <a:fillRect/>
          </a:stretch>
        </p:blipFill>
        <p:spPr bwMode="auto">
          <a:xfrm>
            <a:off x="773733" y="4131573"/>
            <a:ext cx="10448925" cy="145732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0066"/>
          </a:xfrm>
        </p:spPr>
        <p:txBody>
          <a:bodyPr>
            <a:normAutofit fontScale="90000"/>
          </a:bodyPr>
          <a:lstStyle/>
          <a:p>
            <a:pPr algn="ctr"/>
            <a:r>
              <a:rPr lang="en-US" dirty="0" smtClean="0"/>
              <a:t>Canny Edge Detector</a:t>
            </a:r>
            <a:endParaRPr lang="en-US" dirty="0"/>
          </a:p>
        </p:txBody>
      </p:sp>
      <p:pic>
        <p:nvPicPr>
          <p:cNvPr id="2050" name="Picture 2"/>
          <p:cNvPicPr>
            <a:picLocks noChangeAspect="1" noChangeArrowheads="1"/>
          </p:cNvPicPr>
          <p:nvPr/>
        </p:nvPicPr>
        <p:blipFill>
          <a:blip r:embed="rId2"/>
          <a:srcRect/>
          <a:stretch>
            <a:fillRect/>
          </a:stretch>
        </p:blipFill>
        <p:spPr bwMode="auto">
          <a:xfrm>
            <a:off x="807488" y="806107"/>
            <a:ext cx="9752450" cy="4203215"/>
          </a:xfrm>
          <a:prstGeom prst="rect">
            <a:avLst/>
          </a:prstGeom>
          <a:noFill/>
          <a:ln w="9525">
            <a:noFill/>
            <a:miter lim="800000"/>
            <a:headEnd/>
            <a:tailEnd/>
          </a:ln>
          <a:effectLst/>
        </p:spPr>
      </p:pic>
      <p:sp>
        <p:nvSpPr>
          <p:cNvPr id="2051" name="Rectangle 3"/>
          <p:cNvSpPr>
            <a:spLocks noChangeArrowheads="1"/>
          </p:cNvSpPr>
          <p:nvPr/>
        </p:nvSpPr>
        <p:spPr bwMode="auto">
          <a:xfrm>
            <a:off x="410297" y="5017810"/>
            <a:ext cx="1109609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dirty="0" smtClean="0">
                <a:ln>
                  <a:noFill/>
                </a:ln>
                <a:solidFill>
                  <a:schemeClr val="tx1"/>
                </a:solidFill>
                <a:effectLst/>
                <a:latin typeface="Arial" charset="0"/>
                <a:cs typeface="Arial" charset="0"/>
              </a:rPr>
              <a:t> </a:t>
            </a:r>
            <a:r>
              <a:rPr kumimoji="0" lang="en-US" sz="2400" b="0" i="0" u="none" strike="noStrike" cap="none" normalizeH="0" baseline="0" dirty="0" smtClean="0">
                <a:ln>
                  <a:noFill/>
                </a:ln>
                <a:solidFill>
                  <a:schemeClr val="tx1"/>
                </a:solidFill>
                <a:effectLst/>
                <a:latin typeface="Arial" charset="0"/>
                <a:cs typeface="Arial" charset="0"/>
              </a:rPr>
              <a:t>In summary, while Canny edge detection doesn’t use a single kernel as in other methods, it employs Gaussian smoothing and gradient kernels to effectively identify edges.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8727"/>
          </a:xfrm>
        </p:spPr>
        <p:txBody>
          <a:bodyPr>
            <a:normAutofit fontScale="90000"/>
          </a:bodyPr>
          <a:lstStyle/>
          <a:p>
            <a:pPr algn="ctr"/>
            <a:r>
              <a:rPr lang="en-US" dirty="0" smtClean="0"/>
              <a:t>Blurring Kernels</a:t>
            </a:r>
            <a:endParaRPr lang="en-US" dirty="0"/>
          </a:p>
        </p:txBody>
      </p:sp>
      <p:sp>
        <p:nvSpPr>
          <p:cNvPr id="3" name="Content Placeholder 2"/>
          <p:cNvSpPr>
            <a:spLocks noGrp="1"/>
          </p:cNvSpPr>
          <p:nvPr>
            <p:ph idx="1"/>
          </p:nvPr>
        </p:nvSpPr>
        <p:spPr>
          <a:xfrm>
            <a:off x="838200" y="1023730"/>
            <a:ext cx="10515600" cy="5153233"/>
          </a:xfrm>
        </p:spPr>
        <p:txBody>
          <a:bodyPr>
            <a:normAutofit lnSpcReduction="10000"/>
          </a:bodyPr>
          <a:lstStyle/>
          <a:p>
            <a:r>
              <a:rPr lang="en-US" dirty="0" smtClean="0"/>
              <a:t>Example: Gaussian Kernel, Average/Mean Kernel</a:t>
            </a:r>
          </a:p>
          <a:p>
            <a:pPr marL="514350" indent="-514350">
              <a:buAutoNum type="arabicPeriod"/>
            </a:pPr>
            <a:r>
              <a:rPr lang="en-US" sz="2400" b="1" dirty="0" smtClean="0"/>
              <a:t>Gaussian Kernel :</a:t>
            </a:r>
            <a:r>
              <a:rPr lang="en-US" sz="2400" dirty="0" smtClean="0"/>
              <a:t> </a:t>
            </a:r>
          </a:p>
          <a:p>
            <a:pPr marL="514350" indent="-514350"/>
            <a:r>
              <a:rPr lang="en-US" sz="2400" dirty="0" smtClean="0"/>
              <a:t>A Gaussian kernel is a type of filter used in image processing, particularly for smoothing or blurring images. </a:t>
            </a:r>
          </a:p>
          <a:p>
            <a:pPr marL="514350" indent="-514350"/>
            <a:r>
              <a:rPr lang="en-US" sz="2400" dirty="0" smtClean="0"/>
              <a:t>It applies the Gaussian function, which helps reduce noise and detail in an image by averaging the pixel values based on their distance from a central pixel. The Gaussian function is defined as:  </a:t>
            </a:r>
          </a:p>
          <a:p>
            <a:pPr marL="514350" indent="-514350"/>
            <a:endParaRPr lang="en-US" sz="2400" dirty="0" smtClean="0"/>
          </a:p>
          <a:p>
            <a:pPr>
              <a:buNone/>
            </a:pPr>
            <a:r>
              <a:rPr lang="en-US" sz="2400" b="1" dirty="0" smtClean="0"/>
              <a:t>    </a:t>
            </a:r>
            <a:r>
              <a:rPr lang="en-US" sz="2400" dirty="0" smtClean="0"/>
              <a:t>where, σ (Sigma) controls the width of the Gaussian curve. A larger sigma results in more blurring, while a smaller sigma retains more detail.</a:t>
            </a:r>
          </a:p>
          <a:p>
            <a:r>
              <a:rPr lang="en-US" sz="2400" b="1" dirty="0" smtClean="0"/>
              <a:t>Kernel Size</a:t>
            </a:r>
            <a:r>
              <a:rPr lang="en-US" sz="2400" dirty="0" smtClean="0"/>
              <a:t>: The kernel is typically a square matrix (e.g., 3x3, 5x5, or 7x7) derived from the Gaussian function. The size is often chosen to be odd to have a center pixel.</a:t>
            </a:r>
          </a:p>
          <a:p>
            <a:pPr marL="514350" indent="-514350">
              <a:buNone/>
            </a:pPr>
            <a:endParaRPr lang="en-US" sz="2400" dirty="0"/>
          </a:p>
        </p:txBody>
      </p:sp>
      <p:pic>
        <p:nvPicPr>
          <p:cNvPr id="117762" name="Picture 2"/>
          <p:cNvPicPr>
            <a:picLocks noChangeAspect="1" noChangeArrowheads="1"/>
          </p:cNvPicPr>
          <p:nvPr/>
        </p:nvPicPr>
        <p:blipFill>
          <a:blip r:embed="rId2"/>
          <a:srcRect/>
          <a:stretch>
            <a:fillRect/>
          </a:stretch>
        </p:blipFill>
        <p:spPr bwMode="auto">
          <a:xfrm>
            <a:off x="7156174" y="3192142"/>
            <a:ext cx="2594664" cy="864888"/>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Blurring Kernels: Gaussian Kernel</a:t>
            </a:r>
            <a:endParaRPr lang="en-US" dirty="0"/>
          </a:p>
        </p:txBody>
      </p:sp>
      <p:sp>
        <p:nvSpPr>
          <p:cNvPr id="3" name="Content Placeholder 2"/>
          <p:cNvSpPr>
            <a:spLocks noGrp="1"/>
          </p:cNvSpPr>
          <p:nvPr>
            <p:ph idx="1"/>
          </p:nvPr>
        </p:nvSpPr>
        <p:spPr>
          <a:xfrm>
            <a:off x="838199" y="1825625"/>
            <a:ext cx="10830339" cy="4351338"/>
          </a:xfrm>
        </p:spPr>
        <p:txBody>
          <a:bodyPr/>
          <a:lstStyle/>
          <a:p>
            <a:r>
              <a:rPr lang="en-IN" dirty="0" smtClean="0"/>
              <a:t>A 3 × 3 Gaussian Kernel:                          normalized</a:t>
            </a:r>
          </a:p>
          <a:p>
            <a:endParaRPr lang="en-IN" dirty="0" smtClean="0"/>
          </a:p>
          <a:p>
            <a:endParaRPr lang="en-IN" dirty="0" smtClean="0"/>
          </a:p>
          <a:p>
            <a:endParaRPr lang="en-IN" dirty="0" smtClean="0"/>
          </a:p>
          <a:p>
            <a:r>
              <a:rPr lang="en-IN" dirty="0" smtClean="0"/>
              <a:t>A 5 × 5 Gaussian Kernel:</a:t>
            </a:r>
          </a:p>
          <a:p>
            <a:endParaRPr lang="en-US" dirty="0"/>
          </a:p>
        </p:txBody>
      </p:sp>
      <p:pic>
        <p:nvPicPr>
          <p:cNvPr id="118786" name="Picture 2"/>
          <p:cNvPicPr>
            <a:picLocks noChangeAspect="1" noChangeArrowheads="1"/>
          </p:cNvPicPr>
          <p:nvPr/>
        </p:nvPicPr>
        <p:blipFill>
          <a:blip r:embed="rId2"/>
          <a:srcRect/>
          <a:stretch>
            <a:fillRect/>
          </a:stretch>
        </p:blipFill>
        <p:spPr bwMode="auto">
          <a:xfrm>
            <a:off x="8424308" y="1610554"/>
            <a:ext cx="2940050" cy="139065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4660971" y="3669817"/>
            <a:ext cx="2952750" cy="21621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8005487" y="3727382"/>
            <a:ext cx="3638550" cy="2066925"/>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5171385" y="1461052"/>
            <a:ext cx="1514475" cy="13716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4BCD71-318F-43F4-BED4-330B87B54727}"/>
              </a:ext>
            </a:extLst>
          </p:cNvPr>
          <p:cNvSpPr>
            <a:spLocks noGrp="1"/>
          </p:cNvSpPr>
          <p:nvPr>
            <p:ph type="title"/>
          </p:nvPr>
        </p:nvSpPr>
        <p:spPr>
          <a:xfrm>
            <a:off x="838200" y="365126"/>
            <a:ext cx="7749209" cy="608910"/>
          </a:xfrm>
        </p:spPr>
        <p:txBody>
          <a:bodyPr>
            <a:normAutofit fontScale="90000"/>
          </a:bodyPr>
          <a:lstStyle/>
          <a:p>
            <a:pPr algn="ctr"/>
            <a:r>
              <a:rPr lang="en-US" dirty="0"/>
              <a:t>Convolution</a:t>
            </a:r>
          </a:p>
        </p:txBody>
      </p:sp>
      <p:sp>
        <p:nvSpPr>
          <p:cNvPr id="3" name="Content Placeholder 2">
            <a:extLst>
              <a:ext uri="{FF2B5EF4-FFF2-40B4-BE49-F238E27FC236}">
                <a16:creationId xmlns="" xmlns:a16="http://schemas.microsoft.com/office/drawing/2014/main" id="{EE863E6B-D5B0-4EC6-A7B0-55B48B51066B}"/>
              </a:ext>
            </a:extLst>
          </p:cNvPr>
          <p:cNvSpPr>
            <a:spLocks noGrp="1"/>
          </p:cNvSpPr>
          <p:nvPr>
            <p:ph idx="1"/>
          </p:nvPr>
        </p:nvSpPr>
        <p:spPr>
          <a:xfrm>
            <a:off x="838200" y="1152939"/>
            <a:ext cx="6715539" cy="3747052"/>
          </a:xfrm>
        </p:spPr>
        <p:txBody>
          <a:bodyPr/>
          <a:lstStyle/>
          <a:p>
            <a:r>
              <a:rPr lang="en-US" dirty="0" smtClean="0"/>
              <a:t>We may think the image as a 2D matrix</a:t>
            </a:r>
          </a:p>
          <a:p>
            <a:r>
              <a:rPr lang="en-US" dirty="0" smtClean="0"/>
              <a:t>We may use a 2D filter of size </a:t>
            </a:r>
            <a:r>
              <a:rPr lang="en-US" dirty="0" err="1" smtClean="0"/>
              <a:t>m×n</a:t>
            </a:r>
            <a:r>
              <a:rPr lang="en-US" dirty="0" smtClean="0"/>
              <a:t> for convolution.</a:t>
            </a:r>
          </a:p>
          <a:p>
            <a:r>
              <a:rPr lang="en-US" dirty="0" smtClean="0"/>
              <a:t>The convolution operation applied on image and filter gives the modification of the image by the filter.</a:t>
            </a:r>
          </a:p>
          <a:p>
            <a:r>
              <a:rPr lang="en-US" dirty="0" smtClean="0"/>
              <a:t>This convolution operation works as follows:</a:t>
            </a:r>
            <a:endParaRPr lang="en-US" dirty="0"/>
          </a:p>
        </p:txBody>
      </p:sp>
      <p:pic>
        <p:nvPicPr>
          <p:cNvPr id="2050" name="Picture 2"/>
          <p:cNvPicPr>
            <a:picLocks noChangeAspect="1" noChangeArrowheads="1"/>
          </p:cNvPicPr>
          <p:nvPr/>
        </p:nvPicPr>
        <p:blipFill>
          <a:blip r:embed="rId2"/>
          <a:srcRect/>
          <a:stretch>
            <a:fillRect/>
          </a:stretch>
        </p:blipFill>
        <p:spPr bwMode="auto">
          <a:xfrm>
            <a:off x="7745729" y="1461052"/>
            <a:ext cx="3464299" cy="29083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237631" y="4789417"/>
            <a:ext cx="5121538" cy="1104485"/>
          </a:xfrm>
          <a:prstGeom prst="rect">
            <a:avLst/>
          </a:prstGeom>
          <a:noFill/>
          <a:ln w="9525">
            <a:noFill/>
            <a:miter lim="800000"/>
            <a:headEnd/>
            <a:tailEnd/>
          </a:ln>
          <a:effectLst/>
        </p:spPr>
      </p:pic>
    </p:spTree>
    <p:extLst>
      <p:ext uri="{BB962C8B-B14F-4D97-AF65-F5344CB8AC3E}">
        <p14:creationId xmlns="" xmlns:p14="http://schemas.microsoft.com/office/powerpoint/2010/main" val="125008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9701"/>
          </a:xfrm>
        </p:spPr>
        <p:txBody>
          <a:bodyPr>
            <a:normAutofit fontScale="90000"/>
          </a:bodyPr>
          <a:lstStyle/>
          <a:p>
            <a:pPr algn="ctr"/>
            <a:r>
              <a:rPr lang="en-US" b="1" dirty="0" smtClean="0"/>
              <a:t>Blurring Kernels: </a:t>
            </a:r>
            <a:r>
              <a:rPr lang="en-IN" b="1" dirty="0" smtClean="0"/>
              <a:t>Average Kernel</a:t>
            </a:r>
            <a:endParaRPr lang="en-US" b="1" dirty="0"/>
          </a:p>
        </p:txBody>
      </p:sp>
      <p:sp>
        <p:nvSpPr>
          <p:cNvPr id="3" name="Content Placeholder 2"/>
          <p:cNvSpPr>
            <a:spLocks noGrp="1"/>
          </p:cNvSpPr>
          <p:nvPr>
            <p:ph idx="1"/>
          </p:nvPr>
        </p:nvSpPr>
        <p:spPr>
          <a:xfrm>
            <a:off x="838200" y="1013791"/>
            <a:ext cx="10515600" cy="5163172"/>
          </a:xfrm>
        </p:spPr>
        <p:txBody>
          <a:bodyPr>
            <a:normAutofit/>
          </a:bodyPr>
          <a:lstStyle/>
          <a:p>
            <a:r>
              <a:rPr lang="en-US" dirty="0" smtClean="0"/>
              <a:t>An average kernel, also known as a box filter or mean filter, is a simple smoothing technique used in image processing. </a:t>
            </a:r>
          </a:p>
          <a:p>
            <a:r>
              <a:rPr lang="en-US" dirty="0" smtClean="0"/>
              <a:t>It works by replacing each pixel's value with the average of the pixel values in its neighborhood, resulting in a blur effect. </a:t>
            </a:r>
          </a:p>
          <a:p>
            <a:r>
              <a:rPr lang="en-US" dirty="0" smtClean="0"/>
              <a:t>This helps reduce noise and blur the image.</a:t>
            </a:r>
          </a:p>
          <a:p>
            <a:r>
              <a:rPr lang="en-US" b="1" dirty="0" smtClean="0"/>
              <a:t>Kernel Size</a:t>
            </a:r>
            <a:r>
              <a:rPr lang="en-US" dirty="0" smtClean="0"/>
              <a:t>: Average kernels can be of various sizes, commonly 3x3, 5x5, or 7x7. The size determines the area over which the averaging is performed.</a:t>
            </a:r>
          </a:p>
          <a:p>
            <a:r>
              <a:rPr lang="en-US" b="1" dirty="0" smtClean="0"/>
              <a:t>Normalization</a:t>
            </a:r>
            <a:r>
              <a:rPr lang="en-US" dirty="0" smtClean="0"/>
              <a:t>: The values in the kernel are typically equal and sum to 1, ensuring that the output image has a similar brightness to the input image.</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Blurring Kernels: </a:t>
            </a:r>
            <a:r>
              <a:rPr lang="en-IN" b="1" dirty="0" smtClean="0"/>
              <a:t>Average Kernel</a:t>
            </a:r>
            <a:endParaRPr lang="en-US" dirty="0"/>
          </a:p>
        </p:txBody>
      </p:sp>
      <p:sp>
        <p:nvSpPr>
          <p:cNvPr id="6" name="Content Placeholder 5"/>
          <p:cNvSpPr>
            <a:spLocks noGrp="1"/>
          </p:cNvSpPr>
          <p:nvPr>
            <p:ph idx="1"/>
          </p:nvPr>
        </p:nvSpPr>
        <p:spPr/>
        <p:txBody>
          <a:bodyPr/>
          <a:lstStyle/>
          <a:p>
            <a:r>
              <a:rPr lang="en-IN" dirty="0" smtClean="0"/>
              <a:t>A 3 × 3 Gaussian Kernel:</a:t>
            </a:r>
          </a:p>
          <a:p>
            <a:endParaRPr lang="en-IN" dirty="0" smtClean="0"/>
          </a:p>
          <a:p>
            <a:endParaRPr lang="en-IN" dirty="0" smtClean="0"/>
          </a:p>
          <a:p>
            <a:endParaRPr lang="en-IN" dirty="0" smtClean="0"/>
          </a:p>
          <a:p>
            <a:r>
              <a:rPr lang="en-IN" dirty="0" smtClean="0"/>
              <a:t>A 5 × 5 Gaussian Kernel:</a:t>
            </a:r>
          </a:p>
          <a:p>
            <a:endParaRPr lang="en-US" dirty="0"/>
          </a:p>
        </p:txBody>
      </p:sp>
      <p:pic>
        <p:nvPicPr>
          <p:cNvPr id="90113" name="Picture 1"/>
          <p:cNvPicPr>
            <a:picLocks noChangeAspect="1" noChangeArrowheads="1"/>
          </p:cNvPicPr>
          <p:nvPr/>
        </p:nvPicPr>
        <p:blipFill>
          <a:blip r:embed="rId2"/>
          <a:srcRect/>
          <a:stretch>
            <a:fillRect/>
          </a:stretch>
        </p:blipFill>
        <p:spPr bwMode="auto">
          <a:xfrm>
            <a:off x="4796597" y="1421709"/>
            <a:ext cx="2061403" cy="1739681"/>
          </a:xfrm>
          <a:prstGeom prst="rect">
            <a:avLst/>
          </a:prstGeom>
          <a:noFill/>
          <a:ln w="9525">
            <a:noFill/>
            <a:miter lim="800000"/>
            <a:headEnd/>
            <a:tailEnd/>
          </a:ln>
          <a:effectLst/>
        </p:spPr>
      </p:pic>
      <p:pic>
        <p:nvPicPr>
          <p:cNvPr id="90114" name="Picture 2"/>
          <p:cNvPicPr>
            <a:picLocks noChangeAspect="1" noChangeArrowheads="1"/>
          </p:cNvPicPr>
          <p:nvPr/>
        </p:nvPicPr>
        <p:blipFill>
          <a:blip r:embed="rId3"/>
          <a:srcRect/>
          <a:stretch>
            <a:fillRect/>
          </a:stretch>
        </p:blipFill>
        <p:spPr bwMode="auto">
          <a:xfrm>
            <a:off x="4733856" y="3399804"/>
            <a:ext cx="3105150" cy="208597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8423"/>
          </a:xfrm>
        </p:spPr>
        <p:txBody>
          <a:bodyPr>
            <a:normAutofit fontScale="90000"/>
          </a:bodyPr>
          <a:lstStyle/>
          <a:p>
            <a:pPr algn="ctr"/>
            <a:r>
              <a:rPr lang="en-US" dirty="0" smtClean="0"/>
              <a:t>Sharpening Kernel</a:t>
            </a:r>
            <a:endParaRPr lang="en-US" dirty="0"/>
          </a:p>
        </p:txBody>
      </p:sp>
      <p:sp>
        <p:nvSpPr>
          <p:cNvPr id="3" name="Content Placeholder 2"/>
          <p:cNvSpPr>
            <a:spLocks noGrp="1"/>
          </p:cNvSpPr>
          <p:nvPr>
            <p:ph idx="1"/>
          </p:nvPr>
        </p:nvSpPr>
        <p:spPr>
          <a:xfrm>
            <a:off x="838200" y="1162878"/>
            <a:ext cx="10515600" cy="5014085"/>
          </a:xfrm>
        </p:spPr>
        <p:txBody>
          <a:bodyPr>
            <a:normAutofit fontScale="92500" lnSpcReduction="20000"/>
          </a:bodyPr>
          <a:lstStyle/>
          <a:p>
            <a:r>
              <a:rPr lang="en-US" dirty="0" smtClean="0"/>
              <a:t>A sharpening kernel is used in image processing to </a:t>
            </a:r>
            <a:r>
              <a:rPr lang="en-US" dirty="0" smtClean="0">
                <a:solidFill>
                  <a:srgbClr val="FF0000"/>
                </a:solidFill>
              </a:rPr>
              <a:t>enhance the edges and fine details</a:t>
            </a:r>
            <a:r>
              <a:rPr lang="en-US" dirty="0" smtClean="0"/>
              <a:t> in an image. </a:t>
            </a:r>
          </a:p>
          <a:p>
            <a:r>
              <a:rPr lang="en-US" dirty="0" smtClean="0"/>
              <a:t>It works by emphasizing the differences between adjacent pixel values, effectively making the image appear sharper. </a:t>
            </a:r>
          </a:p>
          <a:p>
            <a:r>
              <a:rPr lang="en-US" b="1" dirty="0" smtClean="0"/>
              <a:t>Applications:</a:t>
            </a:r>
          </a:p>
          <a:p>
            <a:pPr>
              <a:buNone/>
            </a:pPr>
            <a:r>
              <a:rPr lang="en-US" b="1" dirty="0" smtClean="0"/>
              <a:t>   1. Detail Enhancement</a:t>
            </a:r>
            <a:r>
              <a:rPr lang="en-US" dirty="0" smtClean="0"/>
              <a:t>: Useful for emphasizing edges and textures in images.</a:t>
            </a:r>
          </a:p>
          <a:p>
            <a:pPr>
              <a:buNone/>
            </a:pPr>
            <a:r>
              <a:rPr lang="en-US" b="1" dirty="0" smtClean="0"/>
              <a:t>   2. Image Preprocessing</a:t>
            </a:r>
            <a:r>
              <a:rPr lang="en-US" dirty="0" smtClean="0"/>
              <a:t>: Often applied before other processing tasks to improve feature detection.</a:t>
            </a:r>
          </a:p>
          <a:p>
            <a:pPr>
              <a:buNone/>
            </a:pPr>
            <a:r>
              <a:rPr lang="en-US" b="1" dirty="0" smtClean="0"/>
              <a:t>   3. Artistic Effects</a:t>
            </a:r>
            <a:r>
              <a:rPr lang="en-US" dirty="0" smtClean="0"/>
              <a:t>: Can create a stylized look in images by enhancing outlines and details.</a:t>
            </a:r>
          </a:p>
          <a:p>
            <a:endParaRPr lang="en-US" dirty="0" smtClean="0"/>
          </a:p>
          <a:p>
            <a:r>
              <a:rPr lang="en-US" dirty="0" smtClean="0"/>
              <a:t>The most common sharpening kernels include the </a:t>
            </a:r>
            <a:r>
              <a:rPr lang="en-US" dirty="0" err="1" smtClean="0"/>
              <a:t>Laplacian</a:t>
            </a:r>
            <a:r>
              <a:rPr lang="en-US" dirty="0" smtClean="0"/>
              <a:t> kernel and the </a:t>
            </a:r>
            <a:r>
              <a:rPr lang="en-US" dirty="0" err="1" smtClean="0"/>
              <a:t>unsharp</a:t>
            </a:r>
            <a:r>
              <a:rPr lang="en-US" dirty="0" smtClean="0"/>
              <a:t> mask kernel.</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9762"/>
          </a:xfrm>
        </p:spPr>
        <p:txBody>
          <a:bodyPr>
            <a:normAutofit fontScale="90000"/>
          </a:bodyPr>
          <a:lstStyle/>
          <a:p>
            <a:pPr algn="ctr"/>
            <a:r>
              <a:rPr lang="en-US" dirty="0" smtClean="0"/>
              <a:t>Sharpening Kernel</a:t>
            </a:r>
            <a:endParaRPr lang="en-US" dirty="0"/>
          </a:p>
        </p:txBody>
      </p:sp>
      <p:sp>
        <p:nvSpPr>
          <p:cNvPr id="3" name="Content Placeholder 2"/>
          <p:cNvSpPr>
            <a:spLocks noGrp="1"/>
          </p:cNvSpPr>
          <p:nvPr>
            <p:ph idx="1"/>
          </p:nvPr>
        </p:nvSpPr>
        <p:spPr>
          <a:xfrm>
            <a:off x="838199" y="1053548"/>
            <a:ext cx="10691191" cy="5123415"/>
          </a:xfrm>
        </p:spPr>
        <p:txBody>
          <a:bodyPr>
            <a:normAutofit/>
          </a:bodyPr>
          <a:lstStyle/>
          <a:p>
            <a:pPr marL="514350" indent="-514350">
              <a:buAutoNum type="arabicPeriod"/>
            </a:pPr>
            <a:r>
              <a:rPr lang="en-US" sz="2400" b="1" dirty="0" err="1" smtClean="0"/>
              <a:t>Laplacian</a:t>
            </a:r>
            <a:r>
              <a:rPr lang="en-US" sz="2400" b="1" dirty="0" smtClean="0"/>
              <a:t> Kernel</a:t>
            </a:r>
            <a:r>
              <a:rPr lang="en-US" sz="2400" dirty="0" smtClean="0"/>
              <a:t>: </a:t>
            </a:r>
          </a:p>
          <a:p>
            <a:pPr marL="514350" indent="-514350"/>
            <a:r>
              <a:rPr lang="en-US" sz="2400" dirty="0" smtClean="0"/>
              <a:t>The second derivative measures the rate of change of the gradient. In image processing, this means detecting areas where there is a rapid change in intensity, which corresponds to edges.</a:t>
            </a:r>
          </a:p>
          <a:p>
            <a:pPr marL="514350" indent="-514350"/>
            <a:r>
              <a:rPr lang="en-US" sz="2400" dirty="0" smtClean="0"/>
              <a:t>The </a:t>
            </a:r>
            <a:r>
              <a:rPr lang="en-US" sz="2400" dirty="0" err="1" smtClean="0"/>
              <a:t>Laplacian</a:t>
            </a:r>
            <a:r>
              <a:rPr lang="en-US" sz="2400" dirty="0" smtClean="0"/>
              <a:t> operator calculates the second derivative in both the x and y directions. When applied to an image, it helps identify regions of rapid intensity change (edges) by emphasizing the areas where the intensity changes sharply.</a:t>
            </a:r>
          </a:p>
          <a:p>
            <a:pPr marL="514350" indent="-514350"/>
            <a:endParaRPr lang="en-US" sz="2400" dirty="0" smtClean="0"/>
          </a:p>
          <a:p>
            <a:pPr marL="514350" indent="-514350">
              <a:buAutoNum type="arabicPeriod"/>
            </a:pPr>
            <a:endParaRPr lang="en-US" sz="2400" dirty="0" smtClean="0"/>
          </a:p>
          <a:p>
            <a:pPr marL="514350" indent="-514350"/>
            <a:endParaRPr lang="en-IN" sz="2400" dirty="0" smtClean="0"/>
          </a:p>
          <a:p>
            <a:pPr marL="514350" indent="-514350">
              <a:buNone/>
            </a:pPr>
            <a:r>
              <a:rPr lang="en-IN" sz="2400" dirty="0" smtClean="0"/>
              <a:t> </a:t>
            </a:r>
            <a:endParaRPr lang="en-IN" dirty="0" smtClean="0"/>
          </a:p>
          <a:p>
            <a:pPr marL="514350" indent="-514350">
              <a:buAutoNum type="arabicPeriod"/>
            </a:pPr>
            <a:endParaRPr lang="en-IN" dirty="0" smtClean="0"/>
          </a:p>
          <a:p>
            <a:pPr marL="514350" indent="-514350">
              <a:buAutoNum type="arabicPeriod"/>
            </a:pPr>
            <a:endParaRPr lang="en-IN" dirty="0" smtClean="0"/>
          </a:p>
          <a:p>
            <a:pPr marL="514350" indent="-514350">
              <a:buAutoNum type="arabicPeriod"/>
            </a:pPr>
            <a:endParaRPr lang="en-US" dirty="0"/>
          </a:p>
        </p:txBody>
      </p:sp>
      <p:pic>
        <p:nvPicPr>
          <p:cNvPr id="119812" name="Picture 4"/>
          <p:cNvPicPr>
            <a:picLocks noChangeAspect="1" noChangeArrowheads="1"/>
          </p:cNvPicPr>
          <p:nvPr/>
        </p:nvPicPr>
        <p:blipFill>
          <a:blip r:embed="rId2"/>
          <a:srcRect/>
          <a:stretch>
            <a:fillRect/>
          </a:stretch>
        </p:blipFill>
        <p:spPr bwMode="auto">
          <a:xfrm>
            <a:off x="1329497" y="3819731"/>
            <a:ext cx="9496425" cy="220027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9762"/>
          </a:xfrm>
        </p:spPr>
        <p:txBody>
          <a:bodyPr>
            <a:normAutofit fontScale="90000"/>
          </a:bodyPr>
          <a:lstStyle/>
          <a:p>
            <a:pPr algn="ctr"/>
            <a:r>
              <a:rPr lang="en-US" b="1" dirty="0" err="1" smtClean="0"/>
              <a:t>Laplacian</a:t>
            </a:r>
            <a:r>
              <a:rPr lang="en-US" b="1" dirty="0" smtClean="0"/>
              <a:t> Kernel</a:t>
            </a:r>
            <a:r>
              <a:rPr lang="en-US" dirty="0" smtClean="0"/>
              <a:t>: </a:t>
            </a:r>
            <a:endParaRPr lang="en-US" dirty="0"/>
          </a:p>
        </p:txBody>
      </p:sp>
      <p:sp>
        <p:nvSpPr>
          <p:cNvPr id="3" name="Content Placeholder 2"/>
          <p:cNvSpPr>
            <a:spLocks noGrp="1"/>
          </p:cNvSpPr>
          <p:nvPr>
            <p:ph idx="1"/>
          </p:nvPr>
        </p:nvSpPr>
        <p:spPr>
          <a:xfrm>
            <a:off x="838200" y="775252"/>
            <a:ext cx="10515600" cy="5401711"/>
          </a:xfrm>
        </p:spPr>
        <p:txBody>
          <a:bodyPr/>
          <a:lstStyle/>
          <a:p>
            <a:pPr marL="514350" indent="-514350">
              <a:buAutoNum type="arabicPeriod"/>
            </a:pPr>
            <a:endParaRPr lang="en-US" dirty="0" smtClean="0"/>
          </a:p>
          <a:p>
            <a:pPr marL="514350" indent="-514350">
              <a:buAutoNum type="arabicPeriod"/>
            </a:pPr>
            <a:r>
              <a:rPr lang="en-US" dirty="0" smtClean="0"/>
              <a:t>A typical 3x3 </a:t>
            </a:r>
            <a:r>
              <a:rPr lang="en-US" dirty="0" err="1" smtClean="0"/>
              <a:t>Laplacian</a:t>
            </a:r>
            <a:r>
              <a:rPr lang="en-US" dirty="0" smtClean="0"/>
              <a:t> kernel looks like this:</a:t>
            </a:r>
          </a:p>
          <a:p>
            <a:pPr marL="514350" indent="-514350"/>
            <a:r>
              <a:rPr lang="en-US" dirty="0" smtClean="0"/>
              <a:t>This kernel emphasizes edges by subtracting </a:t>
            </a:r>
          </a:p>
          <a:p>
            <a:pPr marL="514350" indent="-514350">
              <a:buNone/>
            </a:pPr>
            <a:r>
              <a:rPr lang="en-US" dirty="0" smtClean="0"/>
              <a:t>       the average of the neighboring pixels from the center pixel.</a:t>
            </a:r>
          </a:p>
          <a:p>
            <a:pPr marL="514350" indent="-514350"/>
            <a:r>
              <a:rPr lang="en-US" dirty="0" smtClean="0"/>
              <a:t>When the </a:t>
            </a:r>
            <a:r>
              <a:rPr lang="en-US" dirty="0" err="1" smtClean="0"/>
              <a:t>Laplacian</a:t>
            </a:r>
            <a:r>
              <a:rPr lang="en-US" dirty="0" smtClean="0"/>
              <a:t> kernel is applied to an image, it produces a result where edges are highlighted, and flat regions are suppressed, effectively making the edges more pronounced.</a:t>
            </a:r>
          </a:p>
          <a:p>
            <a:pPr marL="514350" indent="-514350"/>
            <a:r>
              <a:rPr lang="en-US" dirty="0" smtClean="0"/>
              <a:t>The result can sometimes be combined with the original image for further enhancement, a technique often used in </a:t>
            </a:r>
            <a:r>
              <a:rPr lang="en-US" dirty="0" err="1" smtClean="0"/>
              <a:t>unsharp</a:t>
            </a:r>
            <a:r>
              <a:rPr lang="en-US" dirty="0" smtClean="0"/>
              <a:t> masking.</a:t>
            </a:r>
          </a:p>
          <a:p>
            <a:endParaRPr lang="en-US" dirty="0"/>
          </a:p>
        </p:txBody>
      </p:sp>
      <p:pic>
        <p:nvPicPr>
          <p:cNvPr id="4" name="Picture 2"/>
          <p:cNvPicPr>
            <a:picLocks noChangeAspect="1" noChangeArrowheads="1"/>
          </p:cNvPicPr>
          <p:nvPr/>
        </p:nvPicPr>
        <p:blipFill>
          <a:blip r:embed="rId2"/>
          <a:srcRect/>
          <a:stretch>
            <a:fillRect/>
          </a:stretch>
        </p:blipFill>
        <p:spPr bwMode="auto">
          <a:xfrm>
            <a:off x="8043998" y="983147"/>
            <a:ext cx="2700201" cy="13335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058"/>
          </a:xfrm>
        </p:spPr>
        <p:txBody>
          <a:bodyPr/>
          <a:lstStyle/>
          <a:p>
            <a:pPr algn="ctr"/>
            <a:r>
              <a:rPr lang="en-US" b="1" dirty="0" err="1" smtClean="0"/>
              <a:t>Unsharp</a:t>
            </a:r>
            <a:r>
              <a:rPr lang="en-US" b="1" dirty="0" smtClean="0"/>
              <a:t> Mask Kernel</a:t>
            </a:r>
            <a:endParaRPr lang="en-US" dirty="0"/>
          </a:p>
        </p:txBody>
      </p:sp>
      <p:sp>
        <p:nvSpPr>
          <p:cNvPr id="3" name="Content Placeholder 2"/>
          <p:cNvSpPr>
            <a:spLocks noGrp="1"/>
          </p:cNvSpPr>
          <p:nvPr>
            <p:ph idx="1"/>
          </p:nvPr>
        </p:nvSpPr>
        <p:spPr>
          <a:xfrm>
            <a:off x="838200" y="1172817"/>
            <a:ext cx="10515600" cy="5004146"/>
          </a:xfrm>
        </p:spPr>
        <p:txBody>
          <a:bodyPr>
            <a:normAutofit lnSpcReduction="10000"/>
          </a:bodyPr>
          <a:lstStyle/>
          <a:p>
            <a:r>
              <a:rPr lang="en-US" b="1" dirty="0" err="1" smtClean="0"/>
              <a:t>Unsharp</a:t>
            </a:r>
            <a:r>
              <a:rPr lang="en-US" b="1" dirty="0" smtClean="0"/>
              <a:t> Masking Process:</a:t>
            </a:r>
          </a:p>
          <a:p>
            <a:pPr>
              <a:buNone/>
            </a:pPr>
            <a:r>
              <a:rPr lang="en-US" b="1" dirty="0" smtClean="0"/>
              <a:t>(</a:t>
            </a:r>
            <a:r>
              <a:rPr lang="en-US" b="1" dirty="0" err="1" smtClean="0"/>
              <a:t>i</a:t>
            </a:r>
            <a:r>
              <a:rPr lang="en-US" b="1" dirty="0" smtClean="0"/>
              <a:t>) Gaussian Blur</a:t>
            </a:r>
            <a:r>
              <a:rPr lang="en-US" dirty="0" smtClean="0"/>
              <a:t>: First, a Gaussian blur is applied to the original image to create a blurred version. This helps reduce noise and fine details.</a:t>
            </a:r>
          </a:p>
          <a:p>
            <a:pPr>
              <a:buNone/>
            </a:pPr>
            <a:r>
              <a:rPr lang="en-US" b="1" dirty="0" smtClean="0"/>
              <a:t>(ii) Difference Calculation</a:t>
            </a:r>
            <a:r>
              <a:rPr lang="en-US" dirty="0" smtClean="0"/>
              <a:t>: The blurred image is then subtracted from the original image to highlight the edges.</a:t>
            </a:r>
          </a:p>
          <a:p>
            <a:pPr>
              <a:buNone/>
            </a:pPr>
            <a:r>
              <a:rPr lang="en-US" b="1" dirty="0" smtClean="0"/>
              <a:t>(iii) Combination</a:t>
            </a:r>
            <a:r>
              <a:rPr lang="en-US" dirty="0" smtClean="0"/>
              <a:t>: The result is added back to the original image, often with a scaling factor to control the degree of sharpening.</a:t>
            </a:r>
          </a:p>
          <a:p>
            <a:r>
              <a:rPr lang="en-US" dirty="0" smtClean="0"/>
              <a:t>A common kernel used in this technique is:</a:t>
            </a:r>
          </a:p>
          <a:p>
            <a:r>
              <a:rPr lang="en-US" dirty="0" smtClean="0"/>
              <a:t>This kernel effectively enhances edges by applying a </a:t>
            </a:r>
          </a:p>
          <a:p>
            <a:pPr>
              <a:buNone/>
            </a:pPr>
            <a:r>
              <a:rPr lang="en-US" dirty="0" smtClean="0"/>
              <a:t>   weighted average where the center pixel gets more </a:t>
            </a:r>
          </a:p>
          <a:p>
            <a:pPr>
              <a:buNone/>
            </a:pPr>
            <a:r>
              <a:rPr lang="en-US" dirty="0" smtClean="0"/>
              <a:t>   weight than its neighbors.</a:t>
            </a:r>
          </a:p>
          <a:p>
            <a:endParaRPr lang="en-US" dirty="0" smtClean="0"/>
          </a:p>
          <a:p>
            <a:endParaRPr lang="en-US" dirty="0" smtClean="0"/>
          </a:p>
          <a:p>
            <a:endParaRPr lang="en-US" dirty="0"/>
          </a:p>
        </p:txBody>
      </p:sp>
      <p:pic>
        <p:nvPicPr>
          <p:cNvPr id="4" name="Picture 3"/>
          <p:cNvPicPr>
            <a:picLocks noChangeAspect="1" noChangeArrowheads="1"/>
          </p:cNvPicPr>
          <p:nvPr/>
        </p:nvPicPr>
        <p:blipFill>
          <a:blip r:embed="rId2"/>
          <a:srcRect/>
          <a:stretch>
            <a:fillRect/>
          </a:stretch>
        </p:blipFill>
        <p:spPr bwMode="auto">
          <a:xfrm>
            <a:off x="8862945" y="4128674"/>
            <a:ext cx="2162175" cy="132397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9762"/>
          </a:xfrm>
        </p:spPr>
        <p:txBody>
          <a:bodyPr>
            <a:normAutofit fontScale="90000"/>
          </a:bodyPr>
          <a:lstStyle/>
          <a:p>
            <a:pPr algn="ctr"/>
            <a:r>
              <a:rPr lang="en-US" dirty="0" smtClean="0"/>
              <a:t>Sharpening Kernels</a:t>
            </a:r>
            <a:endParaRPr lang="en-US" dirty="0"/>
          </a:p>
        </p:txBody>
      </p:sp>
      <p:sp>
        <p:nvSpPr>
          <p:cNvPr id="4" name="Content Placeholder 3"/>
          <p:cNvSpPr>
            <a:spLocks noGrp="1"/>
          </p:cNvSpPr>
          <p:nvPr>
            <p:ph idx="1"/>
          </p:nvPr>
        </p:nvSpPr>
        <p:spPr>
          <a:xfrm>
            <a:off x="838200" y="983974"/>
            <a:ext cx="10515600" cy="5192989"/>
          </a:xfrm>
        </p:spPr>
        <p:txBody>
          <a:bodyPr>
            <a:normAutofit fontScale="92500"/>
          </a:bodyPr>
          <a:lstStyle/>
          <a:p>
            <a:pPr marL="514350" indent="-514350">
              <a:buNone/>
            </a:pPr>
            <a:r>
              <a:rPr lang="en-IN" dirty="0" smtClean="0"/>
              <a:t>Difference: </a:t>
            </a:r>
          </a:p>
          <a:p>
            <a:pPr marL="571500" indent="-571500">
              <a:buAutoNum type="romanLcParenBoth"/>
            </a:pPr>
            <a:r>
              <a:rPr lang="en-IN" dirty="0" smtClean="0"/>
              <a:t>In </a:t>
            </a:r>
            <a:r>
              <a:rPr lang="en-US" b="1" dirty="0" err="1" smtClean="0"/>
              <a:t>Laplacian</a:t>
            </a:r>
            <a:r>
              <a:rPr lang="en-US" b="1" dirty="0" smtClean="0"/>
              <a:t> Kernel, the </a:t>
            </a:r>
            <a:r>
              <a:rPr lang="en-US" dirty="0" smtClean="0"/>
              <a:t>center value is </a:t>
            </a:r>
            <a:r>
              <a:rPr lang="en-US" b="1" dirty="0" smtClean="0"/>
              <a:t>4</a:t>
            </a:r>
            <a:r>
              <a:rPr lang="en-US" dirty="0" smtClean="0"/>
              <a:t> (detecting edges by subtracting the average). But in </a:t>
            </a:r>
            <a:r>
              <a:rPr lang="en-US" b="1" dirty="0" err="1" smtClean="0"/>
              <a:t>Unsharp</a:t>
            </a:r>
            <a:r>
              <a:rPr lang="en-US" b="1" dirty="0" smtClean="0"/>
              <a:t> Mask Kernel, </a:t>
            </a:r>
            <a:r>
              <a:rPr lang="en-US" dirty="0" smtClean="0"/>
              <a:t>the center value is </a:t>
            </a:r>
            <a:r>
              <a:rPr lang="en-US" b="1" dirty="0" smtClean="0"/>
              <a:t>5</a:t>
            </a:r>
            <a:r>
              <a:rPr lang="en-US" dirty="0" smtClean="0"/>
              <a:t>, which increases the emphasis on the center pixel more than in the </a:t>
            </a:r>
            <a:r>
              <a:rPr lang="en-US" dirty="0" err="1" smtClean="0"/>
              <a:t>Laplacian</a:t>
            </a:r>
            <a:r>
              <a:rPr lang="en-US" dirty="0" smtClean="0"/>
              <a:t> kernel.</a:t>
            </a:r>
          </a:p>
          <a:p>
            <a:pPr marL="571500" indent="-571500">
              <a:buAutoNum type="romanLcParenBoth"/>
            </a:pPr>
            <a:r>
              <a:rPr lang="en-US" dirty="0" err="1" smtClean="0"/>
              <a:t>Laplacian</a:t>
            </a:r>
            <a:r>
              <a:rPr lang="en-US" dirty="0" smtClean="0"/>
              <a:t> kernel detects edges based on the rate of change, focusing on curvature rather than enhancing pixel values. But </a:t>
            </a:r>
            <a:r>
              <a:rPr lang="en-US" dirty="0" err="1" smtClean="0"/>
              <a:t>Unsharp</a:t>
            </a:r>
            <a:r>
              <a:rPr lang="en-US" dirty="0" smtClean="0"/>
              <a:t> Mask enhances edges through a combination of the original pixel value and its neighbors, effectively sharpening the image.</a:t>
            </a:r>
          </a:p>
          <a:p>
            <a:pPr marL="571500" indent="-571500">
              <a:buAutoNum type="romanLcParenBoth"/>
            </a:pPr>
            <a:r>
              <a:rPr lang="en-US" dirty="0" smtClean="0"/>
              <a:t>While both techniques are used for edge detection and enhancement, they operate on different principles. The </a:t>
            </a:r>
            <a:r>
              <a:rPr lang="en-US" dirty="0" err="1" smtClean="0"/>
              <a:t>unsharp</a:t>
            </a:r>
            <a:r>
              <a:rPr lang="en-US" dirty="0" smtClean="0"/>
              <a:t> mask is not a second derivative but a method to accentuate edges by emphasizing differences in pixel intensity.</a:t>
            </a:r>
          </a:p>
          <a:p>
            <a:pPr marL="571500" indent="-571500">
              <a:buAutoNum type="romanLcParenBoth"/>
            </a:pPr>
            <a:endParaRPr lang="en-US" dirty="0" smtClean="0"/>
          </a:p>
          <a:p>
            <a:pPr>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8727"/>
          </a:xfrm>
        </p:spPr>
        <p:txBody>
          <a:bodyPr>
            <a:normAutofit fontScale="90000"/>
          </a:bodyPr>
          <a:lstStyle/>
          <a:p>
            <a:pPr algn="ctr"/>
            <a:r>
              <a:rPr lang="en-IN" dirty="0" smtClean="0"/>
              <a:t>Type of Kernel</a:t>
            </a:r>
            <a:endParaRPr lang="en-US" dirty="0"/>
          </a:p>
        </p:txBody>
      </p:sp>
      <p:sp>
        <p:nvSpPr>
          <p:cNvPr id="3" name="Content Placeholder 2"/>
          <p:cNvSpPr>
            <a:spLocks noGrp="1"/>
          </p:cNvSpPr>
          <p:nvPr>
            <p:ph idx="1"/>
          </p:nvPr>
        </p:nvSpPr>
        <p:spPr>
          <a:xfrm>
            <a:off x="838200" y="1202635"/>
            <a:ext cx="10515600" cy="4974328"/>
          </a:xfrm>
        </p:spPr>
        <p:txBody>
          <a:bodyPr>
            <a:normAutofit/>
          </a:bodyPr>
          <a:lstStyle/>
          <a:p>
            <a:pPr>
              <a:buNone/>
            </a:pPr>
            <a:r>
              <a:rPr lang="en-US" dirty="0" smtClean="0"/>
              <a:t>4. Embeddings Kernels: </a:t>
            </a:r>
          </a:p>
          <a:p>
            <a:r>
              <a:rPr lang="en-US" b="1" dirty="0" smtClean="0"/>
              <a:t>Feature Extraction Kernels</a:t>
            </a:r>
            <a:r>
              <a:rPr lang="en-US" dirty="0" smtClean="0"/>
              <a:t>: In CNNs, these kernels are learned during training and can capture complex features at various levels of abstraction (e.g., edges, textures, shapes).</a:t>
            </a:r>
          </a:p>
          <a:p>
            <a:pPr>
              <a:buNone/>
            </a:pPr>
            <a:r>
              <a:rPr lang="en-IN" dirty="0" smtClean="0"/>
              <a:t>5. </a:t>
            </a:r>
            <a:r>
              <a:rPr lang="en-US" b="1" dirty="0" smtClean="0"/>
              <a:t>Dilated Kernels</a:t>
            </a:r>
          </a:p>
          <a:p>
            <a:r>
              <a:rPr lang="en-US" b="1" dirty="0" smtClean="0"/>
              <a:t>Dilated Convolution</a:t>
            </a:r>
            <a:r>
              <a:rPr lang="en-US" dirty="0" smtClean="0"/>
              <a:t>: Dilated kernels, also known as </a:t>
            </a:r>
            <a:r>
              <a:rPr lang="en-US" dirty="0" err="1" smtClean="0"/>
              <a:t>atrous</a:t>
            </a:r>
            <a:r>
              <a:rPr lang="en-US" dirty="0" smtClean="0"/>
              <a:t> convolution kernels, are used in </a:t>
            </a:r>
            <a:r>
              <a:rPr lang="en-US" dirty="0" err="1" smtClean="0"/>
              <a:t>convolutional</a:t>
            </a:r>
            <a:r>
              <a:rPr lang="en-US" dirty="0" smtClean="0"/>
              <a:t> neural networks to increase the receptive field without increasing the number of parameters or the amount of computation. This allows the network to capture larger context while maintaining spatial resolution.</a:t>
            </a:r>
          </a:p>
          <a:p>
            <a:pPr>
              <a:buNone/>
            </a:pPr>
            <a:endParaRPr lang="en-US" dirty="0" smtClean="0"/>
          </a:p>
          <a:p>
            <a:pPr>
              <a:buNone/>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9397"/>
          </a:xfrm>
        </p:spPr>
        <p:txBody>
          <a:bodyPr>
            <a:normAutofit fontScale="90000"/>
          </a:bodyPr>
          <a:lstStyle/>
          <a:p>
            <a:pPr algn="ctr"/>
            <a:r>
              <a:rPr lang="en-IN" dirty="0" smtClean="0"/>
              <a:t>Type of Kernel</a:t>
            </a:r>
            <a:endParaRPr lang="en-US" dirty="0"/>
          </a:p>
        </p:txBody>
      </p:sp>
      <p:sp>
        <p:nvSpPr>
          <p:cNvPr id="3" name="Content Placeholder 2"/>
          <p:cNvSpPr>
            <a:spLocks noGrp="1"/>
          </p:cNvSpPr>
          <p:nvPr>
            <p:ph idx="1"/>
          </p:nvPr>
        </p:nvSpPr>
        <p:spPr>
          <a:xfrm>
            <a:off x="838200" y="974035"/>
            <a:ext cx="10515600" cy="5486400"/>
          </a:xfrm>
        </p:spPr>
        <p:txBody>
          <a:bodyPr>
            <a:normAutofit fontScale="32500" lnSpcReduction="20000"/>
          </a:bodyPr>
          <a:lstStyle/>
          <a:p>
            <a:r>
              <a:rPr lang="en-US" sz="6200" dirty="0" smtClean="0"/>
              <a:t>A standard 3x3 kernel can be dilated in various ways. For instance, with a dilation rate of 2, the kernel is applied with gaps between its elements:</a:t>
            </a:r>
          </a:p>
          <a:p>
            <a:endParaRPr lang="en-US" sz="6200" b="1" dirty="0" smtClean="0"/>
          </a:p>
          <a:p>
            <a:r>
              <a:rPr lang="en-US" sz="6200" b="1" dirty="0" smtClean="0"/>
              <a:t>Standard 3x3 Kernel                               Dilated 3x3 Kernel with Dilation Rate = 2</a:t>
            </a:r>
          </a:p>
          <a:p>
            <a:endParaRPr lang="en-US" sz="6200" b="1" dirty="0" smtClean="0"/>
          </a:p>
          <a:p>
            <a:pPr>
              <a:buNone/>
            </a:pPr>
            <a:endParaRPr lang="en-US" sz="6200" b="1" dirty="0" smtClean="0"/>
          </a:p>
          <a:p>
            <a:r>
              <a:rPr lang="en-US" sz="6200" b="1" dirty="0" smtClean="0"/>
              <a:t>Dilation Rate:</a:t>
            </a:r>
            <a:r>
              <a:rPr lang="en-US" sz="6200" dirty="0" smtClean="0"/>
              <a:t> The number "2" indicates that there is one pixel of space between the kernel elements in both horizontal and vertical directions.</a:t>
            </a:r>
          </a:p>
          <a:p>
            <a:r>
              <a:rPr lang="en-US" sz="6200" b="1" dirty="0" smtClean="0"/>
              <a:t>Application:</a:t>
            </a:r>
            <a:r>
              <a:rPr lang="en-US" sz="6200" dirty="0" smtClean="0"/>
              <a:t> This dilated kernel can cover a larger area of the input while still producing output of the same size as a regular </a:t>
            </a:r>
            <a:r>
              <a:rPr lang="en-US" sz="6200" dirty="0" err="1" smtClean="0"/>
              <a:t>convolutional</a:t>
            </a:r>
            <a:r>
              <a:rPr lang="en-US" sz="6200" dirty="0" smtClean="0"/>
              <a:t> layer, making it useful for tasks like </a:t>
            </a:r>
            <a:r>
              <a:rPr lang="en-US" sz="6200" dirty="0" smtClean="0">
                <a:solidFill>
                  <a:srgbClr val="FF0000"/>
                </a:solidFill>
              </a:rPr>
              <a:t>segmentation and dense prediction</a:t>
            </a:r>
            <a:r>
              <a:rPr lang="en-US" sz="6200" dirty="0" smtClean="0"/>
              <a:t>.</a:t>
            </a:r>
            <a:endParaRPr lang="en-US" sz="6200" b="1" dirty="0" smtClean="0"/>
          </a:p>
          <a:p>
            <a:r>
              <a:rPr lang="en-US" sz="6200" b="1" dirty="0" smtClean="0"/>
              <a:t>Benefits</a:t>
            </a:r>
          </a:p>
          <a:p>
            <a:pPr>
              <a:buNone/>
            </a:pPr>
            <a:r>
              <a:rPr lang="en-US" sz="6200" b="1" dirty="0" smtClean="0"/>
              <a:t>	1. Larger Receptive Field:</a:t>
            </a:r>
            <a:r>
              <a:rPr lang="en-US" sz="6200" dirty="0" smtClean="0"/>
              <a:t> Allows the network to capture wider context without </a:t>
            </a:r>
            <a:r>
              <a:rPr lang="en-US" sz="6200" dirty="0" err="1" smtClean="0"/>
              <a:t>downsampling</a:t>
            </a:r>
            <a:r>
              <a:rPr lang="en-US" sz="6200" dirty="0" smtClean="0"/>
              <a:t>.</a:t>
            </a:r>
          </a:p>
          <a:p>
            <a:pPr>
              <a:buNone/>
            </a:pPr>
            <a:r>
              <a:rPr lang="en-US" sz="6200" b="1" dirty="0" smtClean="0"/>
              <a:t>	2. Preserves Spatial Resolution:</a:t>
            </a:r>
            <a:r>
              <a:rPr lang="en-US" sz="6200" dirty="0" smtClean="0"/>
              <a:t> Useful in applications where maintaining the original resolution is important, like in semantic segmentation. </a:t>
            </a:r>
            <a:endParaRPr lang="en-IN" sz="6200" dirty="0" smtClean="0"/>
          </a:p>
          <a:p>
            <a:pPr>
              <a:buNone/>
            </a:pPr>
            <a:r>
              <a:rPr lang="en-IN" sz="6200" dirty="0" smtClean="0"/>
              <a:t>6. </a:t>
            </a:r>
            <a:r>
              <a:rPr lang="en-US" sz="6200" b="1" dirty="0" smtClean="0"/>
              <a:t>Custom Kernels</a:t>
            </a:r>
          </a:p>
          <a:p>
            <a:r>
              <a:rPr lang="en-US" sz="6200" dirty="0" smtClean="0"/>
              <a:t>Users can design custom kernels tailored for specific tasks or datasets, such as detecting specific patterns, textures, or other features relevant to their application.</a:t>
            </a:r>
          </a:p>
          <a:p>
            <a:pPr>
              <a:buNone/>
            </a:pPr>
            <a:endParaRPr lang="en-IN" dirty="0" smtClean="0"/>
          </a:p>
          <a:p>
            <a:endParaRPr lang="en-US" dirty="0"/>
          </a:p>
        </p:txBody>
      </p:sp>
      <p:pic>
        <p:nvPicPr>
          <p:cNvPr id="2050" name="Picture 2"/>
          <p:cNvPicPr>
            <a:picLocks noChangeAspect="1" noChangeArrowheads="1"/>
          </p:cNvPicPr>
          <p:nvPr/>
        </p:nvPicPr>
        <p:blipFill>
          <a:blip r:embed="rId2"/>
          <a:srcRect/>
          <a:stretch>
            <a:fillRect/>
          </a:stretch>
        </p:blipFill>
        <p:spPr bwMode="auto">
          <a:xfrm>
            <a:off x="3368467" y="1533733"/>
            <a:ext cx="1562100" cy="12858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9401106" y="1320663"/>
            <a:ext cx="1543050" cy="131445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254596-3375-440A-BA28-378179531E63}"/>
              </a:ext>
            </a:extLst>
          </p:cNvPr>
          <p:cNvSpPr>
            <a:spLocks noGrp="1"/>
          </p:cNvSpPr>
          <p:nvPr>
            <p:ph type="title"/>
          </p:nvPr>
        </p:nvSpPr>
        <p:spPr/>
        <p:txBody>
          <a:bodyPr/>
          <a:lstStyle/>
          <a:p>
            <a:pPr algn="ctr"/>
            <a:r>
              <a:rPr lang="en-US" dirty="0"/>
              <a:t>Convolution</a:t>
            </a:r>
          </a:p>
        </p:txBody>
      </p:sp>
      <p:pic>
        <p:nvPicPr>
          <p:cNvPr id="6146" name="Picture 2"/>
          <p:cNvPicPr>
            <a:picLocks noChangeAspect="1" noChangeArrowheads="1"/>
          </p:cNvPicPr>
          <p:nvPr/>
        </p:nvPicPr>
        <p:blipFill>
          <a:blip r:embed="rId2"/>
          <a:srcRect/>
          <a:stretch>
            <a:fillRect/>
          </a:stretch>
        </p:blipFill>
        <p:spPr bwMode="auto">
          <a:xfrm>
            <a:off x="1198007" y="1647626"/>
            <a:ext cx="9645584" cy="3013274"/>
          </a:xfrm>
          <a:prstGeom prst="rect">
            <a:avLst/>
          </a:prstGeom>
          <a:noFill/>
          <a:ln w="9525">
            <a:noFill/>
            <a:miter lim="800000"/>
            <a:headEnd/>
            <a:tailEnd/>
          </a:ln>
          <a:effectLst/>
        </p:spPr>
      </p:pic>
    </p:spTree>
    <p:extLst>
      <p:ext uri="{BB962C8B-B14F-4D97-AF65-F5344CB8AC3E}">
        <p14:creationId xmlns="" xmlns:p14="http://schemas.microsoft.com/office/powerpoint/2010/main" val="4281318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058"/>
          </a:xfrm>
        </p:spPr>
        <p:txBody>
          <a:bodyPr>
            <a:normAutofit/>
          </a:bodyPr>
          <a:lstStyle/>
          <a:p>
            <a:pPr algn="ctr"/>
            <a:r>
              <a:rPr lang="en-US" b="1" dirty="0" smtClean="0"/>
              <a:t>Key Aspects of Convolution</a:t>
            </a:r>
            <a:endParaRPr lang="en-US" dirty="0"/>
          </a:p>
        </p:txBody>
      </p:sp>
      <p:sp>
        <p:nvSpPr>
          <p:cNvPr id="3" name="Content Placeholder 2"/>
          <p:cNvSpPr>
            <a:spLocks noGrp="1"/>
          </p:cNvSpPr>
          <p:nvPr>
            <p:ph idx="1"/>
          </p:nvPr>
        </p:nvSpPr>
        <p:spPr>
          <a:xfrm>
            <a:off x="838200" y="1252330"/>
            <a:ext cx="10515600" cy="4924633"/>
          </a:xfrm>
        </p:spPr>
        <p:txBody>
          <a:bodyPr>
            <a:normAutofit fontScale="92500" lnSpcReduction="10000"/>
          </a:bodyPr>
          <a:lstStyle/>
          <a:p>
            <a:r>
              <a:rPr lang="en-US" b="1" dirty="0" smtClean="0"/>
              <a:t>Kernel/Filter</a:t>
            </a:r>
            <a:r>
              <a:rPr lang="en-US" dirty="0" smtClean="0"/>
              <a:t>:</a:t>
            </a:r>
          </a:p>
          <a:p>
            <a:pPr lvl="1"/>
            <a:r>
              <a:rPr lang="en-US" dirty="0" smtClean="0"/>
              <a:t>A small matrix (e.g., 3x3 or 5x5) that slides over the input data (e.g., an image). The kernel is responsible for extracting features like edges, textures, or patterns.</a:t>
            </a:r>
          </a:p>
          <a:p>
            <a:r>
              <a:rPr lang="en-US" b="1" dirty="0" smtClean="0"/>
              <a:t>Sliding Window</a:t>
            </a:r>
            <a:r>
              <a:rPr lang="en-US" dirty="0" smtClean="0"/>
              <a:t>:</a:t>
            </a:r>
          </a:p>
          <a:p>
            <a:pPr lvl="1"/>
            <a:r>
              <a:rPr lang="en-US" dirty="0" smtClean="0"/>
              <a:t>The kernel moves across the input image in </a:t>
            </a:r>
            <a:r>
              <a:rPr lang="en-US" dirty="0" smtClean="0">
                <a:solidFill>
                  <a:srgbClr val="FF0000"/>
                </a:solidFill>
              </a:rPr>
              <a:t>small steps </a:t>
            </a:r>
            <a:r>
              <a:rPr lang="en-US" dirty="0" smtClean="0"/>
              <a:t>(called strides), performing the convolution operation at each position.</a:t>
            </a:r>
          </a:p>
          <a:p>
            <a:r>
              <a:rPr lang="en-US" b="1" dirty="0" smtClean="0"/>
              <a:t>Dot Product</a:t>
            </a:r>
            <a:r>
              <a:rPr lang="en-US" dirty="0" smtClean="0"/>
              <a:t>:</a:t>
            </a:r>
          </a:p>
          <a:p>
            <a:pPr lvl="1"/>
            <a:r>
              <a:rPr lang="en-US" dirty="0" smtClean="0"/>
              <a:t>At each position, the kernel performs an element-wise multiplication with the portion of the input it covers, and the results are summed up to produce a single output value. This process </a:t>
            </a:r>
            <a:r>
              <a:rPr lang="en-US" dirty="0" smtClean="0">
                <a:solidFill>
                  <a:srgbClr val="FF0000"/>
                </a:solidFill>
              </a:rPr>
              <a:t>captures local patterns </a:t>
            </a:r>
            <a:r>
              <a:rPr lang="en-US" dirty="0" smtClean="0"/>
              <a:t>in the data.</a:t>
            </a:r>
          </a:p>
          <a:p>
            <a:r>
              <a:rPr lang="en-US" b="1" dirty="0" smtClean="0"/>
              <a:t>Output Feature Map</a:t>
            </a:r>
            <a:r>
              <a:rPr lang="en-US" dirty="0" smtClean="0"/>
              <a:t>:</a:t>
            </a:r>
          </a:p>
          <a:p>
            <a:pPr lvl="1"/>
            <a:r>
              <a:rPr lang="en-US" dirty="0" smtClean="0"/>
              <a:t>The result of applying the convolution operation across the entire input creates a new matrix called a </a:t>
            </a:r>
            <a:r>
              <a:rPr lang="en-US" dirty="0" smtClean="0">
                <a:solidFill>
                  <a:srgbClr val="FF0000"/>
                </a:solidFill>
              </a:rPr>
              <a:t>feature map</a:t>
            </a:r>
            <a:r>
              <a:rPr lang="en-US" dirty="0" smtClean="0"/>
              <a:t>, which highlights the features such as edges, shapes, and textures detected by the kernel. </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252A12-D617-4165-B28B-7739854A625B}"/>
              </a:ext>
            </a:extLst>
          </p:cNvPr>
          <p:cNvSpPr>
            <a:spLocks noGrp="1"/>
          </p:cNvSpPr>
          <p:nvPr>
            <p:ph type="title"/>
          </p:nvPr>
        </p:nvSpPr>
        <p:spPr/>
        <p:txBody>
          <a:bodyPr/>
          <a:lstStyle/>
          <a:p>
            <a:pPr algn="ctr"/>
            <a:r>
              <a:rPr lang="en-US" dirty="0"/>
              <a:t>Convolution</a:t>
            </a:r>
          </a:p>
        </p:txBody>
      </p:sp>
      <p:pic>
        <p:nvPicPr>
          <p:cNvPr id="5" name="Picture 4">
            <a:extLst>
              <a:ext uri="{FF2B5EF4-FFF2-40B4-BE49-F238E27FC236}">
                <a16:creationId xmlns="" xmlns:a16="http://schemas.microsoft.com/office/drawing/2014/main" id="{B43FE899-169F-4C63-B5E5-0C724BA74F52}"/>
              </a:ext>
            </a:extLst>
          </p:cNvPr>
          <p:cNvPicPr>
            <a:picLocks noChangeAspect="1"/>
          </p:cNvPicPr>
          <p:nvPr/>
        </p:nvPicPr>
        <p:blipFill>
          <a:blip r:embed="rId2"/>
          <a:stretch>
            <a:fillRect/>
          </a:stretch>
        </p:blipFill>
        <p:spPr>
          <a:xfrm>
            <a:off x="1828800" y="2052637"/>
            <a:ext cx="8534400" cy="2752725"/>
          </a:xfrm>
          <a:prstGeom prst="rect">
            <a:avLst/>
          </a:prstGeom>
        </p:spPr>
      </p:pic>
    </p:spTree>
    <p:extLst>
      <p:ext uri="{BB962C8B-B14F-4D97-AF65-F5344CB8AC3E}">
        <p14:creationId xmlns="" xmlns:p14="http://schemas.microsoft.com/office/powerpoint/2010/main" val="739407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0494AA-CFB9-498F-AF9A-0A9620934635}"/>
              </a:ext>
            </a:extLst>
          </p:cNvPr>
          <p:cNvSpPr>
            <a:spLocks noGrp="1"/>
          </p:cNvSpPr>
          <p:nvPr>
            <p:ph type="title"/>
          </p:nvPr>
        </p:nvSpPr>
        <p:spPr>
          <a:xfrm>
            <a:off x="818322" y="186222"/>
            <a:ext cx="10515600" cy="579092"/>
          </a:xfrm>
        </p:spPr>
        <p:txBody>
          <a:bodyPr>
            <a:normAutofit/>
          </a:bodyPr>
          <a:lstStyle/>
          <a:p>
            <a:pPr algn="ctr"/>
            <a:r>
              <a:rPr lang="en-US" sz="3200" dirty="0"/>
              <a:t>Convolution</a:t>
            </a:r>
          </a:p>
        </p:txBody>
      </p:sp>
      <p:pic>
        <p:nvPicPr>
          <p:cNvPr id="5" name="Picture 4">
            <a:extLst>
              <a:ext uri="{FF2B5EF4-FFF2-40B4-BE49-F238E27FC236}">
                <a16:creationId xmlns="" xmlns:a16="http://schemas.microsoft.com/office/drawing/2014/main" id="{F6496FD0-5F61-4667-8795-1CFEAFAC56B5}"/>
              </a:ext>
            </a:extLst>
          </p:cNvPr>
          <p:cNvPicPr>
            <a:picLocks noChangeAspect="1"/>
          </p:cNvPicPr>
          <p:nvPr/>
        </p:nvPicPr>
        <p:blipFill>
          <a:blip r:embed="rId2"/>
          <a:stretch>
            <a:fillRect/>
          </a:stretch>
        </p:blipFill>
        <p:spPr>
          <a:xfrm>
            <a:off x="1655487" y="658681"/>
            <a:ext cx="8055044" cy="2311335"/>
          </a:xfrm>
          <a:prstGeom prst="rect">
            <a:avLst/>
          </a:prstGeom>
        </p:spPr>
      </p:pic>
      <p:sp>
        <p:nvSpPr>
          <p:cNvPr id="6" name="Rectangle 5"/>
          <p:cNvSpPr/>
          <p:nvPr/>
        </p:nvSpPr>
        <p:spPr>
          <a:xfrm>
            <a:off x="576470" y="2943140"/>
            <a:ext cx="10952922" cy="3785652"/>
          </a:xfrm>
          <a:prstGeom prst="rect">
            <a:avLst/>
          </a:prstGeom>
        </p:spPr>
        <p:txBody>
          <a:bodyPr wrap="square">
            <a:spAutoFit/>
          </a:bodyPr>
          <a:lstStyle/>
          <a:p>
            <a:pPr>
              <a:buFont typeface="Arial" pitchFamily="34" charset="0"/>
              <a:buChar char="•"/>
            </a:pPr>
            <a:r>
              <a:rPr lang="en-US" dirty="0" smtClean="0"/>
              <a:t> </a:t>
            </a:r>
            <a:r>
              <a:rPr lang="en-US" sz="2400" dirty="0" smtClean="0"/>
              <a:t>It can be used for edge detection and sharpening. It has a form similar to a high-pass filter.</a:t>
            </a:r>
          </a:p>
          <a:p>
            <a:pPr>
              <a:buFont typeface="Arial" pitchFamily="34" charset="0"/>
              <a:buChar char="•"/>
            </a:pPr>
            <a:r>
              <a:rPr lang="en-US" sz="2400" dirty="0" smtClean="0"/>
              <a:t>  </a:t>
            </a:r>
            <a:r>
              <a:rPr lang="en-US" sz="2400" b="1" dirty="0" smtClean="0"/>
              <a:t>Edge Detection: </a:t>
            </a:r>
            <a:r>
              <a:rPr lang="en-US" sz="2400" dirty="0" smtClean="0"/>
              <a:t>This kernel emphasizes the center pixel while considering its surrounding pixels. The negative center value effectively highlights areas where there is a significant change in intensity, making it useful for detecting edges. </a:t>
            </a:r>
          </a:p>
          <a:p>
            <a:pPr>
              <a:buFont typeface="Arial" pitchFamily="34" charset="0"/>
              <a:buChar char="•"/>
            </a:pPr>
            <a:r>
              <a:rPr lang="en-US" sz="2400" b="1" dirty="0" smtClean="0"/>
              <a:t>High-Pass Filter</a:t>
            </a:r>
            <a:r>
              <a:rPr lang="en-US" sz="2400" dirty="0" smtClean="0"/>
              <a:t>: By subtracting a weighted average of the neighboring pixels from the center pixel, it removes low-frequency components (smooth areas) and enhances high-frequency components (edges).</a:t>
            </a:r>
          </a:p>
          <a:p>
            <a:pPr>
              <a:buFont typeface="Arial" pitchFamily="34" charset="0"/>
              <a:buChar char="•"/>
            </a:pPr>
            <a:r>
              <a:rPr lang="en-IN" sz="2400" dirty="0" smtClean="0"/>
              <a:t> </a:t>
            </a:r>
            <a:r>
              <a:rPr lang="en-US" sz="2400" b="1" dirty="0" smtClean="0"/>
              <a:t>Sharpening Effect</a:t>
            </a:r>
            <a:r>
              <a:rPr lang="en-US" sz="2400" dirty="0" smtClean="0"/>
              <a:t>: When convolved with an image, it can create a sharpening effect, making edges more pronounced.</a:t>
            </a:r>
            <a:endParaRPr lang="en-US" sz="2400" dirty="0"/>
          </a:p>
        </p:txBody>
      </p:sp>
    </p:spTree>
    <p:extLst>
      <p:ext uri="{BB962C8B-B14F-4D97-AF65-F5344CB8AC3E}">
        <p14:creationId xmlns="" xmlns:p14="http://schemas.microsoft.com/office/powerpoint/2010/main" val="1010505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ED3AB3DA-6A4B-4CE1-98B7-ABF696ADADFB}"/>
              </a:ext>
            </a:extLst>
          </p:cNvPr>
          <p:cNvSpPr>
            <a:spLocks noGrp="1"/>
          </p:cNvSpPr>
          <p:nvPr>
            <p:ph type="title"/>
          </p:nvPr>
        </p:nvSpPr>
        <p:spPr>
          <a:xfrm>
            <a:off x="838200" y="365126"/>
            <a:ext cx="10515600" cy="718240"/>
          </a:xfrm>
        </p:spPr>
        <p:txBody>
          <a:bodyPr/>
          <a:lstStyle/>
          <a:p>
            <a:pPr algn="ctr"/>
            <a:r>
              <a:rPr lang="en-US" dirty="0"/>
              <a:t>Convolution</a:t>
            </a:r>
          </a:p>
        </p:txBody>
      </p:sp>
      <p:sp>
        <p:nvSpPr>
          <p:cNvPr id="14" name="Content Placeholder 13">
            <a:extLst>
              <a:ext uri="{FF2B5EF4-FFF2-40B4-BE49-F238E27FC236}">
                <a16:creationId xmlns="" xmlns:a16="http://schemas.microsoft.com/office/drawing/2014/main" id="{E671AB8E-921F-431D-8557-982571D50EA2}"/>
              </a:ext>
            </a:extLst>
          </p:cNvPr>
          <p:cNvSpPr>
            <a:spLocks noGrp="1"/>
          </p:cNvSpPr>
          <p:nvPr>
            <p:ph sz="half" idx="2"/>
          </p:nvPr>
        </p:nvSpPr>
        <p:spPr/>
        <p:txBody>
          <a:bodyPr/>
          <a:lstStyle/>
          <a:p>
            <a:r>
              <a:rPr lang="en-US" dirty="0"/>
              <a:t>We just slide the kernel over the input image</a:t>
            </a:r>
          </a:p>
        </p:txBody>
      </p:sp>
      <p:pic>
        <p:nvPicPr>
          <p:cNvPr id="11" name="Picture 10">
            <a:extLst>
              <a:ext uri="{FF2B5EF4-FFF2-40B4-BE49-F238E27FC236}">
                <a16:creationId xmlns="" xmlns:a16="http://schemas.microsoft.com/office/drawing/2014/main" id="{02D20045-15E0-4EDA-BEF5-695A2F683077}"/>
              </a:ext>
            </a:extLst>
          </p:cNvPr>
          <p:cNvPicPr>
            <a:picLocks noChangeAspect="1"/>
          </p:cNvPicPr>
          <p:nvPr/>
        </p:nvPicPr>
        <p:blipFill>
          <a:blip r:embed="rId2"/>
          <a:stretch>
            <a:fillRect/>
          </a:stretch>
        </p:blipFill>
        <p:spPr>
          <a:xfrm>
            <a:off x="838200" y="1553369"/>
            <a:ext cx="2552700" cy="4895850"/>
          </a:xfrm>
          <a:prstGeom prst="rect">
            <a:avLst/>
          </a:prstGeom>
        </p:spPr>
      </p:pic>
    </p:spTree>
    <p:extLst>
      <p:ext uri="{BB962C8B-B14F-4D97-AF65-F5344CB8AC3E}">
        <p14:creationId xmlns="" xmlns:p14="http://schemas.microsoft.com/office/powerpoint/2010/main" val="4089337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FD68CB0F-A8A5-4678-9D29-29CAB3E54560}"/>
              </a:ext>
            </a:extLst>
          </p:cNvPr>
          <p:cNvSpPr>
            <a:spLocks noGrp="1"/>
          </p:cNvSpPr>
          <p:nvPr>
            <p:ph type="title"/>
          </p:nvPr>
        </p:nvSpPr>
        <p:spPr>
          <a:xfrm>
            <a:off x="838200" y="365126"/>
            <a:ext cx="10515600" cy="807692"/>
          </a:xfrm>
        </p:spPr>
        <p:txBody>
          <a:bodyPr/>
          <a:lstStyle/>
          <a:p>
            <a:pPr algn="ctr"/>
            <a:r>
              <a:rPr lang="en-US" dirty="0"/>
              <a:t>Convolution</a:t>
            </a:r>
          </a:p>
        </p:txBody>
      </p:sp>
      <p:sp>
        <p:nvSpPr>
          <p:cNvPr id="12" name="Content Placeholder 11">
            <a:extLst>
              <a:ext uri="{FF2B5EF4-FFF2-40B4-BE49-F238E27FC236}">
                <a16:creationId xmlns="" xmlns:a16="http://schemas.microsoft.com/office/drawing/2014/main" id="{E8395445-8C04-4132-8DCE-817579E5229D}"/>
              </a:ext>
            </a:extLst>
          </p:cNvPr>
          <p:cNvSpPr>
            <a:spLocks noGrp="1"/>
          </p:cNvSpPr>
          <p:nvPr>
            <p:ph sz="half" idx="2"/>
          </p:nvPr>
        </p:nvSpPr>
        <p:spPr/>
        <p:txBody>
          <a:bodyPr/>
          <a:lstStyle/>
          <a:p>
            <a:r>
              <a:rPr lang="en-US" dirty="0"/>
              <a:t>We just slide the kernel over the input image</a:t>
            </a:r>
          </a:p>
          <a:p>
            <a:r>
              <a:rPr lang="en-US" dirty="0"/>
              <a:t>Each time we slide the kernel we get one value in the output</a:t>
            </a:r>
          </a:p>
        </p:txBody>
      </p:sp>
      <p:pic>
        <p:nvPicPr>
          <p:cNvPr id="9" name="Picture 8">
            <a:extLst>
              <a:ext uri="{FF2B5EF4-FFF2-40B4-BE49-F238E27FC236}">
                <a16:creationId xmlns="" xmlns:a16="http://schemas.microsoft.com/office/drawing/2014/main" id="{540DAB54-503D-48F2-81DE-3E236FA1240D}"/>
              </a:ext>
            </a:extLst>
          </p:cNvPr>
          <p:cNvPicPr>
            <a:picLocks noChangeAspect="1"/>
          </p:cNvPicPr>
          <p:nvPr/>
        </p:nvPicPr>
        <p:blipFill>
          <a:blip r:embed="rId2"/>
          <a:stretch>
            <a:fillRect/>
          </a:stretch>
        </p:blipFill>
        <p:spPr>
          <a:xfrm>
            <a:off x="838200" y="1553369"/>
            <a:ext cx="4724400" cy="4895850"/>
          </a:xfrm>
          <a:prstGeom prst="rect">
            <a:avLst/>
          </a:prstGeom>
        </p:spPr>
      </p:pic>
    </p:spTree>
    <p:extLst>
      <p:ext uri="{BB962C8B-B14F-4D97-AF65-F5344CB8AC3E}">
        <p14:creationId xmlns="" xmlns:p14="http://schemas.microsoft.com/office/powerpoint/2010/main" val="2257007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E98A3F04-8958-4984-A482-76C49C789765}"/>
              </a:ext>
            </a:extLst>
          </p:cNvPr>
          <p:cNvSpPr>
            <a:spLocks noGrp="1"/>
          </p:cNvSpPr>
          <p:nvPr>
            <p:ph type="title"/>
          </p:nvPr>
        </p:nvSpPr>
        <p:spPr>
          <a:xfrm>
            <a:off x="838200" y="365126"/>
            <a:ext cx="10515600" cy="807692"/>
          </a:xfrm>
        </p:spPr>
        <p:txBody>
          <a:bodyPr/>
          <a:lstStyle/>
          <a:p>
            <a:pPr algn="ctr"/>
            <a:r>
              <a:rPr lang="en-US" dirty="0"/>
              <a:t>Convolution</a:t>
            </a:r>
          </a:p>
        </p:txBody>
      </p:sp>
      <p:sp>
        <p:nvSpPr>
          <p:cNvPr id="14" name="Content Placeholder 13">
            <a:extLst>
              <a:ext uri="{FF2B5EF4-FFF2-40B4-BE49-F238E27FC236}">
                <a16:creationId xmlns="" xmlns:a16="http://schemas.microsoft.com/office/drawing/2014/main" id="{5F5725B4-D74E-4588-956B-88E9D1E727FF}"/>
              </a:ext>
            </a:extLst>
          </p:cNvPr>
          <p:cNvSpPr>
            <a:spLocks noGrp="1"/>
          </p:cNvSpPr>
          <p:nvPr>
            <p:ph sz="half" idx="2"/>
          </p:nvPr>
        </p:nvSpPr>
        <p:spPr/>
        <p:txBody>
          <a:bodyPr/>
          <a:lstStyle/>
          <a:p>
            <a:r>
              <a:rPr lang="en-US" dirty="0"/>
              <a:t>We just slide the kernel over the input image</a:t>
            </a:r>
          </a:p>
          <a:p>
            <a:r>
              <a:rPr lang="en-US" dirty="0"/>
              <a:t>Each time we slide the kernel we get one value in the output</a:t>
            </a:r>
          </a:p>
        </p:txBody>
      </p:sp>
      <p:pic>
        <p:nvPicPr>
          <p:cNvPr id="11" name="Picture 10">
            <a:extLst>
              <a:ext uri="{FF2B5EF4-FFF2-40B4-BE49-F238E27FC236}">
                <a16:creationId xmlns="" xmlns:a16="http://schemas.microsoft.com/office/drawing/2014/main" id="{A9C9FED4-A064-449D-A53C-F9680B1EAEC5}"/>
              </a:ext>
            </a:extLst>
          </p:cNvPr>
          <p:cNvPicPr>
            <a:picLocks noChangeAspect="1"/>
          </p:cNvPicPr>
          <p:nvPr/>
        </p:nvPicPr>
        <p:blipFill>
          <a:blip r:embed="rId2"/>
          <a:stretch>
            <a:fillRect/>
          </a:stretch>
        </p:blipFill>
        <p:spPr>
          <a:xfrm>
            <a:off x="908540" y="1553369"/>
            <a:ext cx="4724400" cy="4895850"/>
          </a:xfrm>
          <a:prstGeom prst="rect">
            <a:avLst/>
          </a:prstGeom>
        </p:spPr>
      </p:pic>
    </p:spTree>
    <p:extLst>
      <p:ext uri="{BB962C8B-B14F-4D97-AF65-F5344CB8AC3E}">
        <p14:creationId xmlns="" xmlns:p14="http://schemas.microsoft.com/office/powerpoint/2010/main" val="4209146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5165BF33-B002-4A02-8C53-0FF5484640D1}"/>
              </a:ext>
            </a:extLst>
          </p:cNvPr>
          <p:cNvSpPr>
            <a:spLocks noGrp="1"/>
          </p:cNvSpPr>
          <p:nvPr>
            <p:ph type="title"/>
          </p:nvPr>
        </p:nvSpPr>
        <p:spPr>
          <a:xfrm>
            <a:off x="838200" y="365125"/>
            <a:ext cx="10515600" cy="777875"/>
          </a:xfrm>
        </p:spPr>
        <p:txBody>
          <a:bodyPr/>
          <a:lstStyle/>
          <a:p>
            <a:pPr algn="ctr"/>
            <a:r>
              <a:rPr lang="en-US" dirty="0"/>
              <a:t>Convolution</a:t>
            </a:r>
          </a:p>
        </p:txBody>
      </p:sp>
      <p:sp>
        <p:nvSpPr>
          <p:cNvPr id="10" name="Content Placeholder 9">
            <a:extLst>
              <a:ext uri="{FF2B5EF4-FFF2-40B4-BE49-F238E27FC236}">
                <a16:creationId xmlns="" xmlns:a16="http://schemas.microsoft.com/office/drawing/2014/main" id="{1EA96C3C-1C0B-4C19-9E01-855F29E20745}"/>
              </a:ext>
            </a:extLst>
          </p:cNvPr>
          <p:cNvSpPr>
            <a:spLocks noGrp="1"/>
          </p:cNvSpPr>
          <p:nvPr>
            <p:ph sz="half" idx="2"/>
          </p:nvPr>
        </p:nvSpPr>
        <p:spPr/>
        <p:txBody>
          <a:bodyPr/>
          <a:lstStyle/>
          <a:p>
            <a:r>
              <a:rPr lang="en-US" dirty="0"/>
              <a:t>We just slide the kernel over the input image</a:t>
            </a:r>
          </a:p>
          <a:p>
            <a:r>
              <a:rPr lang="en-US" dirty="0"/>
              <a:t>Each time we slide the kernel we get one value in the output</a:t>
            </a:r>
          </a:p>
          <a:p>
            <a:endParaRPr lang="en-US" dirty="0"/>
          </a:p>
        </p:txBody>
      </p:sp>
      <p:pic>
        <p:nvPicPr>
          <p:cNvPr id="7" name="Picture 6">
            <a:extLst>
              <a:ext uri="{FF2B5EF4-FFF2-40B4-BE49-F238E27FC236}">
                <a16:creationId xmlns="" xmlns:a16="http://schemas.microsoft.com/office/drawing/2014/main" id="{ADF3CE81-19C7-4B21-A289-0722B8AF4BDD}"/>
              </a:ext>
            </a:extLst>
          </p:cNvPr>
          <p:cNvPicPr>
            <a:picLocks noChangeAspect="1"/>
          </p:cNvPicPr>
          <p:nvPr/>
        </p:nvPicPr>
        <p:blipFill>
          <a:blip r:embed="rId2"/>
          <a:stretch>
            <a:fillRect/>
          </a:stretch>
        </p:blipFill>
        <p:spPr>
          <a:xfrm>
            <a:off x="950744" y="1553369"/>
            <a:ext cx="4724400" cy="4895850"/>
          </a:xfrm>
          <a:prstGeom prst="rect">
            <a:avLst/>
          </a:prstGeom>
        </p:spPr>
      </p:pic>
    </p:spTree>
    <p:extLst>
      <p:ext uri="{BB962C8B-B14F-4D97-AF65-F5344CB8AC3E}">
        <p14:creationId xmlns="" xmlns:p14="http://schemas.microsoft.com/office/powerpoint/2010/main" val="2739106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35A4729A-97A1-4D6A-921C-0CB00BFCAF58}"/>
              </a:ext>
            </a:extLst>
          </p:cNvPr>
          <p:cNvSpPr>
            <a:spLocks noGrp="1"/>
          </p:cNvSpPr>
          <p:nvPr>
            <p:ph type="title"/>
          </p:nvPr>
        </p:nvSpPr>
        <p:spPr>
          <a:xfrm>
            <a:off x="838200" y="365126"/>
            <a:ext cx="10515600" cy="628788"/>
          </a:xfrm>
        </p:spPr>
        <p:txBody>
          <a:bodyPr>
            <a:normAutofit fontScale="90000"/>
          </a:bodyPr>
          <a:lstStyle/>
          <a:p>
            <a:pPr algn="ctr"/>
            <a:r>
              <a:rPr lang="en-US" dirty="0"/>
              <a:t>Convolution</a:t>
            </a:r>
          </a:p>
        </p:txBody>
      </p:sp>
      <p:sp>
        <p:nvSpPr>
          <p:cNvPr id="12" name="Content Placeholder 11">
            <a:extLst>
              <a:ext uri="{FF2B5EF4-FFF2-40B4-BE49-F238E27FC236}">
                <a16:creationId xmlns="" xmlns:a16="http://schemas.microsoft.com/office/drawing/2014/main" id="{0FD82691-7669-4A18-977B-29792487F6FC}"/>
              </a:ext>
            </a:extLst>
          </p:cNvPr>
          <p:cNvSpPr>
            <a:spLocks noGrp="1"/>
          </p:cNvSpPr>
          <p:nvPr>
            <p:ph sz="half" idx="2"/>
          </p:nvPr>
        </p:nvSpPr>
        <p:spPr/>
        <p:txBody>
          <a:bodyPr/>
          <a:lstStyle/>
          <a:p>
            <a:r>
              <a:rPr lang="en-US" dirty="0"/>
              <a:t>We just slide the kernel over the input image</a:t>
            </a:r>
          </a:p>
          <a:p>
            <a:r>
              <a:rPr lang="en-US" dirty="0"/>
              <a:t>Each time we slide the kernel we get one value in the output</a:t>
            </a:r>
          </a:p>
          <a:p>
            <a:endParaRPr lang="en-US" dirty="0"/>
          </a:p>
        </p:txBody>
      </p:sp>
      <p:pic>
        <p:nvPicPr>
          <p:cNvPr id="9" name="Picture 8">
            <a:extLst>
              <a:ext uri="{FF2B5EF4-FFF2-40B4-BE49-F238E27FC236}">
                <a16:creationId xmlns="" xmlns:a16="http://schemas.microsoft.com/office/drawing/2014/main" id="{77793DA1-6259-4D53-9173-A3A4EA052508}"/>
              </a:ext>
            </a:extLst>
          </p:cNvPr>
          <p:cNvPicPr>
            <a:picLocks noChangeAspect="1"/>
          </p:cNvPicPr>
          <p:nvPr/>
        </p:nvPicPr>
        <p:blipFill>
          <a:blip r:embed="rId2"/>
          <a:stretch>
            <a:fillRect/>
          </a:stretch>
        </p:blipFill>
        <p:spPr>
          <a:xfrm>
            <a:off x="908540" y="1553369"/>
            <a:ext cx="4724400" cy="4895850"/>
          </a:xfrm>
          <a:prstGeom prst="rect">
            <a:avLst/>
          </a:prstGeom>
        </p:spPr>
      </p:pic>
    </p:spTree>
    <p:extLst>
      <p:ext uri="{BB962C8B-B14F-4D97-AF65-F5344CB8AC3E}">
        <p14:creationId xmlns="" xmlns:p14="http://schemas.microsoft.com/office/powerpoint/2010/main" val="403767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1E6790DA-8DB1-4265-842B-AB9C5F0AFDC0}"/>
              </a:ext>
            </a:extLst>
          </p:cNvPr>
          <p:cNvSpPr>
            <a:spLocks noGrp="1"/>
          </p:cNvSpPr>
          <p:nvPr>
            <p:ph type="title"/>
          </p:nvPr>
        </p:nvSpPr>
        <p:spPr>
          <a:xfrm>
            <a:off x="838200" y="365126"/>
            <a:ext cx="10515600" cy="608910"/>
          </a:xfrm>
        </p:spPr>
        <p:txBody>
          <a:bodyPr>
            <a:normAutofit fontScale="90000"/>
          </a:bodyPr>
          <a:lstStyle/>
          <a:p>
            <a:pPr algn="ctr"/>
            <a:r>
              <a:rPr lang="en-US" dirty="0"/>
              <a:t>Convolution</a:t>
            </a:r>
          </a:p>
        </p:txBody>
      </p:sp>
      <p:sp>
        <p:nvSpPr>
          <p:cNvPr id="10" name="Content Placeholder 9">
            <a:extLst>
              <a:ext uri="{FF2B5EF4-FFF2-40B4-BE49-F238E27FC236}">
                <a16:creationId xmlns="" xmlns:a16="http://schemas.microsoft.com/office/drawing/2014/main" id="{A282ECEC-10C0-4B63-A11D-9C98E3CB321B}"/>
              </a:ext>
            </a:extLst>
          </p:cNvPr>
          <p:cNvSpPr>
            <a:spLocks noGrp="1"/>
          </p:cNvSpPr>
          <p:nvPr>
            <p:ph sz="half" idx="2"/>
          </p:nvPr>
        </p:nvSpPr>
        <p:spPr/>
        <p:txBody>
          <a:bodyPr/>
          <a:lstStyle/>
          <a:p>
            <a:r>
              <a:rPr lang="en-US" dirty="0"/>
              <a:t>We just slide the kernel over the input image</a:t>
            </a:r>
          </a:p>
          <a:p>
            <a:r>
              <a:rPr lang="en-US" dirty="0"/>
              <a:t>Each time we slide the kernel we get one value in the output</a:t>
            </a:r>
          </a:p>
          <a:p>
            <a:r>
              <a:rPr lang="en-US" dirty="0"/>
              <a:t>The resulting output is called a feature map.</a:t>
            </a:r>
          </a:p>
          <a:p>
            <a:r>
              <a:rPr lang="en-US" dirty="0"/>
              <a:t>We can use multiple filters to get multiple feature maps.</a:t>
            </a:r>
          </a:p>
        </p:txBody>
      </p:sp>
      <p:pic>
        <p:nvPicPr>
          <p:cNvPr id="7" name="Picture 6">
            <a:extLst>
              <a:ext uri="{FF2B5EF4-FFF2-40B4-BE49-F238E27FC236}">
                <a16:creationId xmlns="" xmlns:a16="http://schemas.microsoft.com/office/drawing/2014/main" id="{50C276F7-768A-48AA-963D-C6FCDDA8BC69}"/>
              </a:ext>
            </a:extLst>
          </p:cNvPr>
          <p:cNvPicPr>
            <a:picLocks noChangeAspect="1"/>
          </p:cNvPicPr>
          <p:nvPr/>
        </p:nvPicPr>
        <p:blipFill>
          <a:blip r:embed="rId2"/>
          <a:stretch>
            <a:fillRect/>
          </a:stretch>
        </p:blipFill>
        <p:spPr>
          <a:xfrm>
            <a:off x="880404" y="1553369"/>
            <a:ext cx="4724400" cy="4895850"/>
          </a:xfrm>
          <a:prstGeom prst="rect">
            <a:avLst/>
          </a:prstGeom>
        </p:spPr>
      </p:pic>
    </p:spTree>
    <p:extLst>
      <p:ext uri="{BB962C8B-B14F-4D97-AF65-F5344CB8AC3E}">
        <p14:creationId xmlns="" xmlns:p14="http://schemas.microsoft.com/office/powerpoint/2010/main" val="265859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B4060CA-151B-40C0-9BFE-E05A897F04CA}"/>
              </a:ext>
            </a:extLst>
          </p:cNvPr>
          <p:cNvSpPr>
            <a:spLocks noGrp="1"/>
          </p:cNvSpPr>
          <p:nvPr>
            <p:ph type="title"/>
          </p:nvPr>
        </p:nvSpPr>
        <p:spPr/>
        <p:txBody>
          <a:bodyPr/>
          <a:lstStyle/>
          <a:p>
            <a:pPr algn="ctr"/>
            <a:r>
              <a:rPr lang="en-US" dirty="0" smtClean="0"/>
              <a:t>Convolution in 1-D</a:t>
            </a:r>
            <a:endParaRPr lang="en-US" dirty="0"/>
          </a:p>
        </p:txBody>
      </p:sp>
      <p:sp>
        <p:nvSpPr>
          <p:cNvPr id="9" name="Content Placeholder 8">
            <a:extLst>
              <a:ext uri="{FF2B5EF4-FFF2-40B4-BE49-F238E27FC236}">
                <a16:creationId xmlns="" xmlns:a16="http://schemas.microsoft.com/office/drawing/2014/main" id="{599C2834-0A08-453C-9EF5-AAFB4B6565FB}"/>
              </a:ext>
            </a:extLst>
          </p:cNvPr>
          <p:cNvSpPr>
            <a:spLocks noGrp="1"/>
          </p:cNvSpPr>
          <p:nvPr>
            <p:ph sz="half" idx="1"/>
          </p:nvPr>
        </p:nvSpPr>
        <p:spPr/>
        <p:txBody>
          <a:bodyPr/>
          <a:lstStyle/>
          <a:p>
            <a:r>
              <a:rPr lang="en-US" dirty="0"/>
              <a:t>In the 1D case, we slide a one dimensional filter over a one dimensional input</a:t>
            </a:r>
          </a:p>
        </p:txBody>
      </p:sp>
      <p:graphicFrame>
        <p:nvGraphicFramePr>
          <p:cNvPr id="10" name="Table 7">
            <a:extLst>
              <a:ext uri="{FF2B5EF4-FFF2-40B4-BE49-F238E27FC236}">
                <a16:creationId xmlns="" xmlns:a16="http://schemas.microsoft.com/office/drawing/2014/main" id="{BD7C9BC9-AE43-427F-8A14-8B19FD351FD7}"/>
              </a:ext>
            </a:extLst>
          </p:cNvPr>
          <p:cNvGraphicFramePr>
            <a:graphicFrameLocks/>
          </p:cNvGraphicFramePr>
          <p:nvPr>
            <p:extLst>
              <p:ext uri="{D42A27DB-BD31-4B8C-83A1-F6EECF244321}">
                <p14:modId xmlns="" xmlns:p14="http://schemas.microsoft.com/office/powerpoint/2010/main" val="4073048996"/>
              </p:ext>
            </p:extLst>
          </p:nvPr>
        </p:nvGraphicFramePr>
        <p:xfrm>
          <a:off x="5537983" y="1825625"/>
          <a:ext cx="5815817" cy="819101"/>
        </p:xfrm>
        <a:graphic>
          <a:graphicData uri="http://schemas.openxmlformats.org/drawingml/2006/table">
            <a:tbl>
              <a:tblPr firstRow="1" bandRow="1">
                <a:tableStyleId>{5940675A-B579-460E-94D1-54222C63F5DA}</a:tableStyleId>
              </a:tblPr>
              <a:tblGrid>
                <a:gridCol w="830831">
                  <a:extLst>
                    <a:ext uri="{9D8B030D-6E8A-4147-A177-3AD203B41FA5}">
                      <a16:colId xmlns="" xmlns:a16="http://schemas.microsoft.com/office/drawing/2014/main" val="3555124935"/>
                    </a:ext>
                  </a:extLst>
                </a:gridCol>
                <a:gridCol w="830831">
                  <a:extLst>
                    <a:ext uri="{9D8B030D-6E8A-4147-A177-3AD203B41FA5}">
                      <a16:colId xmlns="" xmlns:a16="http://schemas.microsoft.com/office/drawing/2014/main" val="4234059008"/>
                    </a:ext>
                  </a:extLst>
                </a:gridCol>
                <a:gridCol w="830831">
                  <a:extLst>
                    <a:ext uri="{9D8B030D-6E8A-4147-A177-3AD203B41FA5}">
                      <a16:colId xmlns="" xmlns:a16="http://schemas.microsoft.com/office/drawing/2014/main" val="3790790698"/>
                    </a:ext>
                  </a:extLst>
                </a:gridCol>
                <a:gridCol w="830831">
                  <a:extLst>
                    <a:ext uri="{9D8B030D-6E8A-4147-A177-3AD203B41FA5}">
                      <a16:colId xmlns="" xmlns:a16="http://schemas.microsoft.com/office/drawing/2014/main" val="4135970635"/>
                    </a:ext>
                  </a:extLst>
                </a:gridCol>
                <a:gridCol w="830831">
                  <a:extLst>
                    <a:ext uri="{9D8B030D-6E8A-4147-A177-3AD203B41FA5}">
                      <a16:colId xmlns="" xmlns:a16="http://schemas.microsoft.com/office/drawing/2014/main" val="4057735671"/>
                    </a:ext>
                  </a:extLst>
                </a:gridCol>
                <a:gridCol w="830831">
                  <a:extLst>
                    <a:ext uri="{9D8B030D-6E8A-4147-A177-3AD203B41FA5}">
                      <a16:colId xmlns="" xmlns:a16="http://schemas.microsoft.com/office/drawing/2014/main" val="1518962704"/>
                    </a:ext>
                  </a:extLst>
                </a:gridCol>
                <a:gridCol w="830831">
                  <a:extLst>
                    <a:ext uri="{9D8B030D-6E8A-4147-A177-3AD203B41FA5}">
                      <a16:colId xmlns="" xmlns:a16="http://schemas.microsoft.com/office/drawing/2014/main" val="3089979376"/>
                    </a:ext>
                  </a:extLst>
                </a:gridCol>
              </a:tblGrid>
              <a:tr h="819101">
                <a:tc>
                  <a:txBody>
                    <a:bodyPr/>
                    <a:lstStyle/>
                    <a:p>
                      <a:pPr algn="ctr"/>
                      <a:r>
                        <a:rPr lang="en-US" sz="3600" b="1" dirty="0"/>
                        <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16145087"/>
                  </a:ext>
                </a:extLst>
              </a:tr>
            </a:tbl>
          </a:graphicData>
        </a:graphic>
      </p:graphicFrame>
      <p:graphicFrame>
        <p:nvGraphicFramePr>
          <p:cNvPr id="11" name="Table 7">
            <a:extLst>
              <a:ext uri="{FF2B5EF4-FFF2-40B4-BE49-F238E27FC236}">
                <a16:creationId xmlns="" xmlns:a16="http://schemas.microsoft.com/office/drawing/2014/main" id="{51F94DEE-B8EB-4CF8-8C03-09E80CA124F4}"/>
              </a:ext>
            </a:extLst>
          </p:cNvPr>
          <p:cNvGraphicFramePr>
            <a:graphicFrameLocks/>
          </p:cNvGraphicFramePr>
          <p:nvPr>
            <p:extLst>
              <p:ext uri="{D42A27DB-BD31-4B8C-83A1-F6EECF244321}">
                <p14:modId xmlns="" xmlns:p14="http://schemas.microsoft.com/office/powerpoint/2010/main" val="122183384"/>
              </p:ext>
            </p:extLst>
          </p:nvPr>
        </p:nvGraphicFramePr>
        <p:xfrm>
          <a:off x="5537983" y="1825625"/>
          <a:ext cx="2492493" cy="819101"/>
        </p:xfrm>
        <a:graphic>
          <a:graphicData uri="http://schemas.openxmlformats.org/drawingml/2006/table">
            <a:tbl>
              <a:tblPr firstRow="1" bandRow="1">
                <a:tableStyleId>{5940675A-B579-460E-94D1-54222C63F5DA}</a:tableStyleId>
              </a:tblPr>
              <a:tblGrid>
                <a:gridCol w="830831">
                  <a:extLst>
                    <a:ext uri="{9D8B030D-6E8A-4147-A177-3AD203B41FA5}">
                      <a16:colId xmlns="" xmlns:a16="http://schemas.microsoft.com/office/drawing/2014/main" val="3555124935"/>
                    </a:ext>
                  </a:extLst>
                </a:gridCol>
                <a:gridCol w="830831">
                  <a:extLst>
                    <a:ext uri="{9D8B030D-6E8A-4147-A177-3AD203B41FA5}">
                      <a16:colId xmlns="" xmlns:a16="http://schemas.microsoft.com/office/drawing/2014/main" val="4234059008"/>
                    </a:ext>
                  </a:extLst>
                </a:gridCol>
                <a:gridCol w="830831">
                  <a:extLst>
                    <a:ext uri="{9D8B030D-6E8A-4147-A177-3AD203B41FA5}">
                      <a16:colId xmlns="" xmlns:a16="http://schemas.microsoft.com/office/drawing/2014/main" val="3790790698"/>
                    </a:ext>
                  </a:extLst>
                </a:gridCol>
              </a:tblGrid>
              <a:tr h="819101">
                <a:tc>
                  <a:txBody>
                    <a:bodyPr/>
                    <a:lstStyle/>
                    <a:p>
                      <a:pPr algn="ctr"/>
                      <a:endParaRPr lang="en-US" dirty="0"/>
                    </a:p>
                  </a:txBody>
                  <a:tcPr anchor="ctr">
                    <a:lnL w="57150" cap="flat" cmpd="sng" algn="ctr">
                      <a:solidFill>
                        <a:srgbClr val="0217DC"/>
                      </a:solidFill>
                      <a:prstDash val="solid"/>
                      <a:round/>
                      <a:headEnd type="none" w="med" len="med"/>
                      <a:tailEnd type="none" w="med" len="med"/>
                    </a:lnL>
                    <a:lnR w="3810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3810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516145087"/>
                  </a:ext>
                </a:extLst>
              </a:tr>
            </a:tbl>
          </a:graphicData>
        </a:graphic>
      </p:graphicFrame>
    </p:spTree>
    <p:extLst>
      <p:ext uri="{BB962C8B-B14F-4D97-AF65-F5344CB8AC3E}">
        <p14:creationId xmlns="" xmlns:p14="http://schemas.microsoft.com/office/powerpoint/2010/main" val="784036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B4060CA-151B-40C0-9BFE-E05A897F04CA}"/>
              </a:ext>
            </a:extLst>
          </p:cNvPr>
          <p:cNvSpPr>
            <a:spLocks noGrp="1"/>
          </p:cNvSpPr>
          <p:nvPr>
            <p:ph type="title"/>
          </p:nvPr>
        </p:nvSpPr>
        <p:spPr>
          <a:xfrm>
            <a:off x="838200" y="365126"/>
            <a:ext cx="10515600" cy="579092"/>
          </a:xfrm>
        </p:spPr>
        <p:txBody>
          <a:bodyPr>
            <a:normAutofit fontScale="90000"/>
          </a:bodyPr>
          <a:lstStyle/>
          <a:p>
            <a:pPr algn="ctr"/>
            <a:r>
              <a:rPr lang="en-US" dirty="0"/>
              <a:t>Convolution</a:t>
            </a:r>
          </a:p>
        </p:txBody>
      </p:sp>
      <p:sp>
        <p:nvSpPr>
          <p:cNvPr id="9" name="Content Placeholder 8">
            <a:extLst>
              <a:ext uri="{FF2B5EF4-FFF2-40B4-BE49-F238E27FC236}">
                <a16:creationId xmlns="" xmlns:a16="http://schemas.microsoft.com/office/drawing/2014/main" id="{599C2834-0A08-453C-9EF5-AAFB4B6565FB}"/>
              </a:ext>
            </a:extLst>
          </p:cNvPr>
          <p:cNvSpPr>
            <a:spLocks noGrp="1"/>
          </p:cNvSpPr>
          <p:nvPr>
            <p:ph sz="half" idx="1"/>
          </p:nvPr>
        </p:nvSpPr>
        <p:spPr/>
        <p:txBody>
          <a:bodyPr/>
          <a:lstStyle/>
          <a:p>
            <a:r>
              <a:rPr lang="en-US" dirty="0"/>
              <a:t>In the 1D case, we slide a one dimensional filter over a one dimensional input</a:t>
            </a:r>
          </a:p>
          <a:p>
            <a:endParaRPr lang="en-US" dirty="0"/>
          </a:p>
        </p:txBody>
      </p:sp>
      <p:graphicFrame>
        <p:nvGraphicFramePr>
          <p:cNvPr id="10" name="Table 7">
            <a:extLst>
              <a:ext uri="{FF2B5EF4-FFF2-40B4-BE49-F238E27FC236}">
                <a16:creationId xmlns="" xmlns:a16="http://schemas.microsoft.com/office/drawing/2014/main" id="{BD7C9BC9-AE43-427F-8A14-8B19FD351FD7}"/>
              </a:ext>
            </a:extLst>
          </p:cNvPr>
          <p:cNvGraphicFramePr>
            <a:graphicFrameLocks/>
          </p:cNvGraphicFramePr>
          <p:nvPr/>
        </p:nvGraphicFramePr>
        <p:xfrm>
          <a:off x="5537983" y="1825625"/>
          <a:ext cx="5815817" cy="819101"/>
        </p:xfrm>
        <a:graphic>
          <a:graphicData uri="http://schemas.openxmlformats.org/drawingml/2006/table">
            <a:tbl>
              <a:tblPr firstRow="1" bandRow="1">
                <a:tableStyleId>{5940675A-B579-460E-94D1-54222C63F5DA}</a:tableStyleId>
              </a:tblPr>
              <a:tblGrid>
                <a:gridCol w="830831">
                  <a:extLst>
                    <a:ext uri="{9D8B030D-6E8A-4147-A177-3AD203B41FA5}">
                      <a16:colId xmlns="" xmlns:a16="http://schemas.microsoft.com/office/drawing/2014/main" val="3555124935"/>
                    </a:ext>
                  </a:extLst>
                </a:gridCol>
                <a:gridCol w="830831">
                  <a:extLst>
                    <a:ext uri="{9D8B030D-6E8A-4147-A177-3AD203B41FA5}">
                      <a16:colId xmlns="" xmlns:a16="http://schemas.microsoft.com/office/drawing/2014/main" val="4234059008"/>
                    </a:ext>
                  </a:extLst>
                </a:gridCol>
                <a:gridCol w="830831">
                  <a:extLst>
                    <a:ext uri="{9D8B030D-6E8A-4147-A177-3AD203B41FA5}">
                      <a16:colId xmlns="" xmlns:a16="http://schemas.microsoft.com/office/drawing/2014/main" val="3790790698"/>
                    </a:ext>
                  </a:extLst>
                </a:gridCol>
                <a:gridCol w="830831">
                  <a:extLst>
                    <a:ext uri="{9D8B030D-6E8A-4147-A177-3AD203B41FA5}">
                      <a16:colId xmlns="" xmlns:a16="http://schemas.microsoft.com/office/drawing/2014/main" val="4135970635"/>
                    </a:ext>
                  </a:extLst>
                </a:gridCol>
                <a:gridCol w="830831">
                  <a:extLst>
                    <a:ext uri="{9D8B030D-6E8A-4147-A177-3AD203B41FA5}">
                      <a16:colId xmlns="" xmlns:a16="http://schemas.microsoft.com/office/drawing/2014/main" val="4057735671"/>
                    </a:ext>
                  </a:extLst>
                </a:gridCol>
                <a:gridCol w="830831">
                  <a:extLst>
                    <a:ext uri="{9D8B030D-6E8A-4147-A177-3AD203B41FA5}">
                      <a16:colId xmlns="" xmlns:a16="http://schemas.microsoft.com/office/drawing/2014/main" val="1518962704"/>
                    </a:ext>
                  </a:extLst>
                </a:gridCol>
                <a:gridCol w="830831">
                  <a:extLst>
                    <a:ext uri="{9D8B030D-6E8A-4147-A177-3AD203B41FA5}">
                      <a16:colId xmlns="" xmlns:a16="http://schemas.microsoft.com/office/drawing/2014/main" val="3089979376"/>
                    </a:ext>
                  </a:extLst>
                </a:gridCol>
              </a:tblGrid>
              <a:tr h="819101">
                <a:tc>
                  <a:txBody>
                    <a:bodyPr/>
                    <a:lstStyle/>
                    <a:p>
                      <a:pPr algn="ctr"/>
                      <a:r>
                        <a:rPr lang="en-US" sz="3600" b="1" dirty="0"/>
                        <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16145087"/>
                  </a:ext>
                </a:extLst>
              </a:tr>
            </a:tbl>
          </a:graphicData>
        </a:graphic>
      </p:graphicFrame>
      <p:graphicFrame>
        <p:nvGraphicFramePr>
          <p:cNvPr id="11" name="Table 7">
            <a:extLst>
              <a:ext uri="{FF2B5EF4-FFF2-40B4-BE49-F238E27FC236}">
                <a16:creationId xmlns="" xmlns:a16="http://schemas.microsoft.com/office/drawing/2014/main" id="{51F94DEE-B8EB-4CF8-8C03-09E80CA124F4}"/>
              </a:ext>
            </a:extLst>
          </p:cNvPr>
          <p:cNvGraphicFramePr>
            <a:graphicFrameLocks/>
          </p:cNvGraphicFramePr>
          <p:nvPr>
            <p:extLst>
              <p:ext uri="{D42A27DB-BD31-4B8C-83A1-F6EECF244321}">
                <p14:modId xmlns="" xmlns:p14="http://schemas.microsoft.com/office/powerpoint/2010/main" val="1661343281"/>
              </p:ext>
            </p:extLst>
          </p:nvPr>
        </p:nvGraphicFramePr>
        <p:xfrm>
          <a:off x="6367980" y="1825625"/>
          <a:ext cx="2492493" cy="819101"/>
        </p:xfrm>
        <a:graphic>
          <a:graphicData uri="http://schemas.openxmlformats.org/drawingml/2006/table">
            <a:tbl>
              <a:tblPr firstRow="1" bandRow="1">
                <a:tableStyleId>{5940675A-B579-460E-94D1-54222C63F5DA}</a:tableStyleId>
              </a:tblPr>
              <a:tblGrid>
                <a:gridCol w="830831">
                  <a:extLst>
                    <a:ext uri="{9D8B030D-6E8A-4147-A177-3AD203B41FA5}">
                      <a16:colId xmlns="" xmlns:a16="http://schemas.microsoft.com/office/drawing/2014/main" val="3555124935"/>
                    </a:ext>
                  </a:extLst>
                </a:gridCol>
                <a:gridCol w="830831">
                  <a:extLst>
                    <a:ext uri="{9D8B030D-6E8A-4147-A177-3AD203B41FA5}">
                      <a16:colId xmlns="" xmlns:a16="http://schemas.microsoft.com/office/drawing/2014/main" val="4234059008"/>
                    </a:ext>
                  </a:extLst>
                </a:gridCol>
                <a:gridCol w="830831">
                  <a:extLst>
                    <a:ext uri="{9D8B030D-6E8A-4147-A177-3AD203B41FA5}">
                      <a16:colId xmlns="" xmlns:a16="http://schemas.microsoft.com/office/drawing/2014/main" val="3790790698"/>
                    </a:ext>
                  </a:extLst>
                </a:gridCol>
              </a:tblGrid>
              <a:tr h="819101">
                <a:tc>
                  <a:txBody>
                    <a:bodyPr/>
                    <a:lstStyle/>
                    <a:p>
                      <a:pPr algn="ctr"/>
                      <a:endParaRPr lang="en-US" dirty="0"/>
                    </a:p>
                  </a:txBody>
                  <a:tcPr anchor="ctr">
                    <a:lnL w="57150" cap="flat" cmpd="sng" algn="ctr">
                      <a:solidFill>
                        <a:srgbClr val="0217DC"/>
                      </a:solidFill>
                      <a:prstDash val="solid"/>
                      <a:round/>
                      <a:headEnd type="none" w="med" len="med"/>
                      <a:tailEnd type="none" w="med" len="med"/>
                    </a:lnL>
                    <a:lnR w="3810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3810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516145087"/>
                  </a:ext>
                </a:extLst>
              </a:tr>
            </a:tbl>
          </a:graphicData>
        </a:graphic>
      </p:graphicFrame>
    </p:spTree>
    <p:extLst>
      <p:ext uri="{BB962C8B-B14F-4D97-AF65-F5344CB8AC3E}">
        <p14:creationId xmlns="" xmlns:p14="http://schemas.microsoft.com/office/powerpoint/2010/main" val="23689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09A701-DD5C-4A3A-ACE8-A4B60C28B66F}"/>
              </a:ext>
            </a:extLst>
          </p:cNvPr>
          <p:cNvSpPr>
            <a:spLocks noGrp="1"/>
          </p:cNvSpPr>
          <p:nvPr>
            <p:ph type="title"/>
          </p:nvPr>
        </p:nvSpPr>
        <p:spPr>
          <a:xfrm>
            <a:off x="838200" y="365126"/>
            <a:ext cx="10515600" cy="718240"/>
          </a:xfrm>
        </p:spPr>
        <p:txBody>
          <a:bodyPr/>
          <a:lstStyle/>
          <a:p>
            <a:pPr algn="ctr"/>
            <a:r>
              <a:rPr lang="en-US" dirty="0"/>
              <a:t>Convolution</a:t>
            </a:r>
          </a:p>
        </p:txBody>
      </p:sp>
      <p:pic>
        <p:nvPicPr>
          <p:cNvPr id="5" name="Picture 4">
            <a:extLst>
              <a:ext uri="{FF2B5EF4-FFF2-40B4-BE49-F238E27FC236}">
                <a16:creationId xmlns="" xmlns:a16="http://schemas.microsoft.com/office/drawing/2014/main" id="{A4A48B59-47BF-4905-ACE1-A6BF1E54F980}"/>
              </a:ext>
            </a:extLst>
          </p:cNvPr>
          <p:cNvPicPr>
            <a:picLocks noChangeAspect="1"/>
          </p:cNvPicPr>
          <p:nvPr/>
        </p:nvPicPr>
        <p:blipFill>
          <a:blip r:embed="rId2"/>
          <a:stretch>
            <a:fillRect/>
          </a:stretch>
        </p:blipFill>
        <p:spPr>
          <a:xfrm>
            <a:off x="838200" y="1825625"/>
            <a:ext cx="5153025" cy="4743450"/>
          </a:xfrm>
          <a:prstGeom prst="rect">
            <a:avLst/>
          </a:prstGeom>
        </p:spPr>
      </p:pic>
      <p:pic>
        <p:nvPicPr>
          <p:cNvPr id="6" name="Picture 2"/>
          <p:cNvPicPr>
            <a:picLocks noChangeAspect="1" noChangeArrowheads="1"/>
          </p:cNvPicPr>
          <p:nvPr/>
        </p:nvPicPr>
        <p:blipFill>
          <a:blip r:embed="rId3"/>
          <a:srcRect/>
          <a:stretch>
            <a:fillRect/>
          </a:stretch>
        </p:blipFill>
        <p:spPr bwMode="auto">
          <a:xfrm>
            <a:off x="7056783" y="1354846"/>
            <a:ext cx="3069880" cy="2577183"/>
          </a:xfrm>
          <a:prstGeom prst="rect">
            <a:avLst/>
          </a:prstGeom>
          <a:noFill/>
          <a:ln w="9525">
            <a:noFill/>
            <a:miter lim="800000"/>
            <a:headEnd/>
            <a:tailEnd/>
          </a:ln>
          <a:effectLst/>
        </p:spPr>
      </p:pic>
    </p:spTree>
    <p:extLst>
      <p:ext uri="{BB962C8B-B14F-4D97-AF65-F5344CB8AC3E}">
        <p14:creationId xmlns="" xmlns:p14="http://schemas.microsoft.com/office/powerpoint/2010/main" val="1247197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B4060CA-151B-40C0-9BFE-E05A897F04CA}"/>
              </a:ext>
            </a:extLst>
          </p:cNvPr>
          <p:cNvSpPr>
            <a:spLocks noGrp="1"/>
          </p:cNvSpPr>
          <p:nvPr>
            <p:ph type="title"/>
          </p:nvPr>
        </p:nvSpPr>
        <p:spPr>
          <a:xfrm>
            <a:off x="838200" y="365126"/>
            <a:ext cx="10515600" cy="539336"/>
          </a:xfrm>
        </p:spPr>
        <p:txBody>
          <a:bodyPr>
            <a:normAutofit fontScale="90000"/>
          </a:bodyPr>
          <a:lstStyle/>
          <a:p>
            <a:pPr algn="ctr"/>
            <a:r>
              <a:rPr lang="en-US" dirty="0"/>
              <a:t>Convolution</a:t>
            </a:r>
          </a:p>
        </p:txBody>
      </p:sp>
      <p:sp>
        <p:nvSpPr>
          <p:cNvPr id="9" name="Content Placeholder 8">
            <a:extLst>
              <a:ext uri="{FF2B5EF4-FFF2-40B4-BE49-F238E27FC236}">
                <a16:creationId xmlns="" xmlns:a16="http://schemas.microsoft.com/office/drawing/2014/main" id="{599C2834-0A08-453C-9EF5-AAFB4B6565FB}"/>
              </a:ext>
            </a:extLst>
          </p:cNvPr>
          <p:cNvSpPr>
            <a:spLocks noGrp="1"/>
          </p:cNvSpPr>
          <p:nvPr>
            <p:ph sz="half" idx="1"/>
          </p:nvPr>
        </p:nvSpPr>
        <p:spPr/>
        <p:txBody>
          <a:bodyPr/>
          <a:lstStyle/>
          <a:p>
            <a:r>
              <a:rPr lang="en-US" dirty="0"/>
              <a:t>In the 1D case, we slide a one dimensional filter over a one dimensional input</a:t>
            </a:r>
          </a:p>
          <a:p>
            <a:endParaRPr lang="en-US" dirty="0"/>
          </a:p>
        </p:txBody>
      </p:sp>
      <p:graphicFrame>
        <p:nvGraphicFramePr>
          <p:cNvPr id="10" name="Table 7">
            <a:extLst>
              <a:ext uri="{FF2B5EF4-FFF2-40B4-BE49-F238E27FC236}">
                <a16:creationId xmlns="" xmlns:a16="http://schemas.microsoft.com/office/drawing/2014/main" id="{BD7C9BC9-AE43-427F-8A14-8B19FD351FD7}"/>
              </a:ext>
            </a:extLst>
          </p:cNvPr>
          <p:cNvGraphicFramePr>
            <a:graphicFrameLocks/>
          </p:cNvGraphicFramePr>
          <p:nvPr/>
        </p:nvGraphicFramePr>
        <p:xfrm>
          <a:off x="5537983" y="1825625"/>
          <a:ext cx="5815817" cy="819101"/>
        </p:xfrm>
        <a:graphic>
          <a:graphicData uri="http://schemas.openxmlformats.org/drawingml/2006/table">
            <a:tbl>
              <a:tblPr firstRow="1" bandRow="1">
                <a:tableStyleId>{5940675A-B579-460E-94D1-54222C63F5DA}</a:tableStyleId>
              </a:tblPr>
              <a:tblGrid>
                <a:gridCol w="830831">
                  <a:extLst>
                    <a:ext uri="{9D8B030D-6E8A-4147-A177-3AD203B41FA5}">
                      <a16:colId xmlns="" xmlns:a16="http://schemas.microsoft.com/office/drawing/2014/main" val="3555124935"/>
                    </a:ext>
                  </a:extLst>
                </a:gridCol>
                <a:gridCol w="830831">
                  <a:extLst>
                    <a:ext uri="{9D8B030D-6E8A-4147-A177-3AD203B41FA5}">
                      <a16:colId xmlns="" xmlns:a16="http://schemas.microsoft.com/office/drawing/2014/main" val="4234059008"/>
                    </a:ext>
                  </a:extLst>
                </a:gridCol>
                <a:gridCol w="830831">
                  <a:extLst>
                    <a:ext uri="{9D8B030D-6E8A-4147-A177-3AD203B41FA5}">
                      <a16:colId xmlns="" xmlns:a16="http://schemas.microsoft.com/office/drawing/2014/main" val="3790790698"/>
                    </a:ext>
                  </a:extLst>
                </a:gridCol>
                <a:gridCol w="830831">
                  <a:extLst>
                    <a:ext uri="{9D8B030D-6E8A-4147-A177-3AD203B41FA5}">
                      <a16:colId xmlns="" xmlns:a16="http://schemas.microsoft.com/office/drawing/2014/main" val="4135970635"/>
                    </a:ext>
                  </a:extLst>
                </a:gridCol>
                <a:gridCol w="830831">
                  <a:extLst>
                    <a:ext uri="{9D8B030D-6E8A-4147-A177-3AD203B41FA5}">
                      <a16:colId xmlns="" xmlns:a16="http://schemas.microsoft.com/office/drawing/2014/main" val="4057735671"/>
                    </a:ext>
                  </a:extLst>
                </a:gridCol>
                <a:gridCol w="830831">
                  <a:extLst>
                    <a:ext uri="{9D8B030D-6E8A-4147-A177-3AD203B41FA5}">
                      <a16:colId xmlns="" xmlns:a16="http://schemas.microsoft.com/office/drawing/2014/main" val="1518962704"/>
                    </a:ext>
                  </a:extLst>
                </a:gridCol>
                <a:gridCol w="830831">
                  <a:extLst>
                    <a:ext uri="{9D8B030D-6E8A-4147-A177-3AD203B41FA5}">
                      <a16:colId xmlns="" xmlns:a16="http://schemas.microsoft.com/office/drawing/2014/main" val="3089979376"/>
                    </a:ext>
                  </a:extLst>
                </a:gridCol>
              </a:tblGrid>
              <a:tr h="819101">
                <a:tc>
                  <a:txBody>
                    <a:bodyPr/>
                    <a:lstStyle/>
                    <a:p>
                      <a:pPr algn="ctr"/>
                      <a:r>
                        <a:rPr lang="en-US" sz="3600" b="1" dirty="0"/>
                        <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16145087"/>
                  </a:ext>
                </a:extLst>
              </a:tr>
            </a:tbl>
          </a:graphicData>
        </a:graphic>
      </p:graphicFrame>
      <p:graphicFrame>
        <p:nvGraphicFramePr>
          <p:cNvPr id="11" name="Table 7">
            <a:extLst>
              <a:ext uri="{FF2B5EF4-FFF2-40B4-BE49-F238E27FC236}">
                <a16:creationId xmlns="" xmlns:a16="http://schemas.microsoft.com/office/drawing/2014/main" id="{51F94DEE-B8EB-4CF8-8C03-09E80CA124F4}"/>
              </a:ext>
            </a:extLst>
          </p:cNvPr>
          <p:cNvGraphicFramePr>
            <a:graphicFrameLocks/>
          </p:cNvGraphicFramePr>
          <p:nvPr>
            <p:extLst>
              <p:ext uri="{D42A27DB-BD31-4B8C-83A1-F6EECF244321}">
                <p14:modId xmlns="" xmlns:p14="http://schemas.microsoft.com/office/powerpoint/2010/main" val="4281249802"/>
              </p:ext>
            </p:extLst>
          </p:nvPr>
        </p:nvGraphicFramePr>
        <p:xfrm>
          <a:off x="7197973" y="1825625"/>
          <a:ext cx="2492493" cy="819101"/>
        </p:xfrm>
        <a:graphic>
          <a:graphicData uri="http://schemas.openxmlformats.org/drawingml/2006/table">
            <a:tbl>
              <a:tblPr firstRow="1" bandRow="1">
                <a:tableStyleId>{5940675A-B579-460E-94D1-54222C63F5DA}</a:tableStyleId>
              </a:tblPr>
              <a:tblGrid>
                <a:gridCol w="830831">
                  <a:extLst>
                    <a:ext uri="{9D8B030D-6E8A-4147-A177-3AD203B41FA5}">
                      <a16:colId xmlns="" xmlns:a16="http://schemas.microsoft.com/office/drawing/2014/main" val="3555124935"/>
                    </a:ext>
                  </a:extLst>
                </a:gridCol>
                <a:gridCol w="830831">
                  <a:extLst>
                    <a:ext uri="{9D8B030D-6E8A-4147-A177-3AD203B41FA5}">
                      <a16:colId xmlns="" xmlns:a16="http://schemas.microsoft.com/office/drawing/2014/main" val="4234059008"/>
                    </a:ext>
                  </a:extLst>
                </a:gridCol>
                <a:gridCol w="830831">
                  <a:extLst>
                    <a:ext uri="{9D8B030D-6E8A-4147-A177-3AD203B41FA5}">
                      <a16:colId xmlns="" xmlns:a16="http://schemas.microsoft.com/office/drawing/2014/main" val="3790790698"/>
                    </a:ext>
                  </a:extLst>
                </a:gridCol>
              </a:tblGrid>
              <a:tr h="81910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516145087"/>
                  </a:ext>
                </a:extLst>
              </a:tr>
            </a:tbl>
          </a:graphicData>
        </a:graphic>
      </p:graphicFrame>
    </p:spTree>
    <p:extLst>
      <p:ext uri="{BB962C8B-B14F-4D97-AF65-F5344CB8AC3E}">
        <p14:creationId xmlns="" xmlns:p14="http://schemas.microsoft.com/office/powerpoint/2010/main" val="1403240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B4060CA-151B-40C0-9BFE-E05A897F04CA}"/>
              </a:ext>
            </a:extLst>
          </p:cNvPr>
          <p:cNvSpPr>
            <a:spLocks noGrp="1"/>
          </p:cNvSpPr>
          <p:nvPr>
            <p:ph type="title"/>
          </p:nvPr>
        </p:nvSpPr>
        <p:spPr>
          <a:xfrm>
            <a:off x="838200" y="365126"/>
            <a:ext cx="10515600" cy="698362"/>
          </a:xfrm>
        </p:spPr>
        <p:txBody>
          <a:bodyPr/>
          <a:lstStyle/>
          <a:p>
            <a:pPr algn="ctr"/>
            <a:r>
              <a:rPr lang="en-US" dirty="0"/>
              <a:t>Convolution</a:t>
            </a:r>
          </a:p>
        </p:txBody>
      </p:sp>
      <p:sp>
        <p:nvSpPr>
          <p:cNvPr id="9" name="Content Placeholder 8">
            <a:extLst>
              <a:ext uri="{FF2B5EF4-FFF2-40B4-BE49-F238E27FC236}">
                <a16:creationId xmlns="" xmlns:a16="http://schemas.microsoft.com/office/drawing/2014/main" id="{599C2834-0A08-453C-9EF5-AAFB4B6565FB}"/>
              </a:ext>
            </a:extLst>
          </p:cNvPr>
          <p:cNvSpPr>
            <a:spLocks noGrp="1"/>
          </p:cNvSpPr>
          <p:nvPr>
            <p:ph sz="half" idx="1"/>
          </p:nvPr>
        </p:nvSpPr>
        <p:spPr/>
        <p:txBody>
          <a:bodyPr/>
          <a:lstStyle/>
          <a:p>
            <a:r>
              <a:rPr lang="en-US" dirty="0"/>
              <a:t>In the 1D case, we slide a one dimensional filter over a one dimensional input</a:t>
            </a:r>
          </a:p>
          <a:p>
            <a:endParaRPr lang="en-US" dirty="0"/>
          </a:p>
        </p:txBody>
      </p:sp>
      <p:graphicFrame>
        <p:nvGraphicFramePr>
          <p:cNvPr id="10" name="Table 7">
            <a:extLst>
              <a:ext uri="{FF2B5EF4-FFF2-40B4-BE49-F238E27FC236}">
                <a16:creationId xmlns="" xmlns:a16="http://schemas.microsoft.com/office/drawing/2014/main" id="{BD7C9BC9-AE43-427F-8A14-8B19FD351FD7}"/>
              </a:ext>
            </a:extLst>
          </p:cNvPr>
          <p:cNvGraphicFramePr>
            <a:graphicFrameLocks/>
          </p:cNvGraphicFramePr>
          <p:nvPr/>
        </p:nvGraphicFramePr>
        <p:xfrm>
          <a:off x="5537983" y="1825625"/>
          <a:ext cx="5815817" cy="819101"/>
        </p:xfrm>
        <a:graphic>
          <a:graphicData uri="http://schemas.openxmlformats.org/drawingml/2006/table">
            <a:tbl>
              <a:tblPr firstRow="1" bandRow="1">
                <a:tableStyleId>{5940675A-B579-460E-94D1-54222C63F5DA}</a:tableStyleId>
              </a:tblPr>
              <a:tblGrid>
                <a:gridCol w="830831">
                  <a:extLst>
                    <a:ext uri="{9D8B030D-6E8A-4147-A177-3AD203B41FA5}">
                      <a16:colId xmlns="" xmlns:a16="http://schemas.microsoft.com/office/drawing/2014/main" val="3555124935"/>
                    </a:ext>
                  </a:extLst>
                </a:gridCol>
                <a:gridCol w="830831">
                  <a:extLst>
                    <a:ext uri="{9D8B030D-6E8A-4147-A177-3AD203B41FA5}">
                      <a16:colId xmlns="" xmlns:a16="http://schemas.microsoft.com/office/drawing/2014/main" val="4234059008"/>
                    </a:ext>
                  </a:extLst>
                </a:gridCol>
                <a:gridCol w="830831">
                  <a:extLst>
                    <a:ext uri="{9D8B030D-6E8A-4147-A177-3AD203B41FA5}">
                      <a16:colId xmlns="" xmlns:a16="http://schemas.microsoft.com/office/drawing/2014/main" val="3790790698"/>
                    </a:ext>
                  </a:extLst>
                </a:gridCol>
                <a:gridCol w="830831">
                  <a:extLst>
                    <a:ext uri="{9D8B030D-6E8A-4147-A177-3AD203B41FA5}">
                      <a16:colId xmlns="" xmlns:a16="http://schemas.microsoft.com/office/drawing/2014/main" val="4135970635"/>
                    </a:ext>
                  </a:extLst>
                </a:gridCol>
                <a:gridCol w="830831">
                  <a:extLst>
                    <a:ext uri="{9D8B030D-6E8A-4147-A177-3AD203B41FA5}">
                      <a16:colId xmlns="" xmlns:a16="http://schemas.microsoft.com/office/drawing/2014/main" val="4057735671"/>
                    </a:ext>
                  </a:extLst>
                </a:gridCol>
                <a:gridCol w="830831">
                  <a:extLst>
                    <a:ext uri="{9D8B030D-6E8A-4147-A177-3AD203B41FA5}">
                      <a16:colId xmlns="" xmlns:a16="http://schemas.microsoft.com/office/drawing/2014/main" val="1518962704"/>
                    </a:ext>
                  </a:extLst>
                </a:gridCol>
                <a:gridCol w="830831">
                  <a:extLst>
                    <a:ext uri="{9D8B030D-6E8A-4147-A177-3AD203B41FA5}">
                      <a16:colId xmlns="" xmlns:a16="http://schemas.microsoft.com/office/drawing/2014/main" val="3089979376"/>
                    </a:ext>
                  </a:extLst>
                </a:gridCol>
              </a:tblGrid>
              <a:tr h="819101">
                <a:tc>
                  <a:txBody>
                    <a:bodyPr/>
                    <a:lstStyle/>
                    <a:p>
                      <a:pPr algn="ctr"/>
                      <a:r>
                        <a:rPr lang="en-US" sz="3600" b="1" dirty="0"/>
                        <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16145087"/>
                  </a:ext>
                </a:extLst>
              </a:tr>
            </a:tbl>
          </a:graphicData>
        </a:graphic>
      </p:graphicFrame>
      <p:graphicFrame>
        <p:nvGraphicFramePr>
          <p:cNvPr id="11" name="Table 7">
            <a:extLst>
              <a:ext uri="{FF2B5EF4-FFF2-40B4-BE49-F238E27FC236}">
                <a16:creationId xmlns="" xmlns:a16="http://schemas.microsoft.com/office/drawing/2014/main" id="{51F94DEE-B8EB-4CF8-8C03-09E80CA124F4}"/>
              </a:ext>
            </a:extLst>
          </p:cNvPr>
          <p:cNvGraphicFramePr>
            <a:graphicFrameLocks/>
          </p:cNvGraphicFramePr>
          <p:nvPr>
            <p:extLst>
              <p:ext uri="{D42A27DB-BD31-4B8C-83A1-F6EECF244321}">
                <p14:modId xmlns="" xmlns:p14="http://schemas.microsoft.com/office/powerpoint/2010/main" val="566470681"/>
              </p:ext>
            </p:extLst>
          </p:nvPr>
        </p:nvGraphicFramePr>
        <p:xfrm>
          <a:off x="8027972" y="1825625"/>
          <a:ext cx="2492493" cy="819101"/>
        </p:xfrm>
        <a:graphic>
          <a:graphicData uri="http://schemas.openxmlformats.org/drawingml/2006/table">
            <a:tbl>
              <a:tblPr firstRow="1" bandRow="1">
                <a:tableStyleId>{5940675A-B579-460E-94D1-54222C63F5DA}</a:tableStyleId>
              </a:tblPr>
              <a:tblGrid>
                <a:gridCol w="830831">
                  <a:extLst>
                    <a:ext uri="{9D8B030D-6E8A-4147-A177-3AD203B41FA5}">
                      <a16:colId xmlns="" xmlns:a16="http://schemas.microsoft.com/office/drawing/2014/main" val="3555124935"/>
                    </a:ext>
                  </a:extLst>
                </a:gridCol>
                <a:gridCol w="830831">
                  <a:extLst>
                    <a:ext uri="{9D8B030D-6E8A-4147-A177-3AD203B41FA5}">
                      <a16:colId xmlns="" xmlns:a16="http://schemas.microsoft.com/office/drawing/2014/main" val="4234059008"/>
                    </a:ext>
                  </a:extLst>
                </a:gridCol>
                <a:gridCol w="830831">
                  <a:extLst>
                    <a:ext uri="{9D8B030D-6E8A-4147-A177-3AD203B41FA5}">
                      <a16:colId xmlns="" xmlns:a16="http://schemas.microsoft.com/office/drawing/2014/main" val="3790790698"/>
                    </a:ext>
                  </a:extLst>
                </a:gridCol>
              </a:tblGrid>
              <a:tr h="819101">
                <a:tc>
                  <a:txBody>
                    <a:bodyPr/>
                    <a:lstStyle/>
                    <a:p>
                      <a:pPr algn="ctr"/>
                      <a:endParaRPr lang="en-US" dirty="0"/>
                    </a:p>
                  </a:txBody>
                  <a:tcPr anchor="ctr">
                    <a:lnL w="57150" cap="flat" cmpd="sng" algn="ctr">
                      <a:solidFill>
                        <a:srgbClr val="0217DC"/>
                      </a:solidFill>
                      <a:prstDash val="solid"/>
                      <a:round/>
                      <a:headEnd type="none" w="med" len="med"/>
                      <a:tailEnd type="none" w="med" len="med"/>
                    </a:lnL>
                    <a:lnR w="3810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3810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516145087"/>
                  </a:ext>
                </a:extLst>
              </a:tr>
            </a:tbl>
          </a:graphicData>
        </a:graphic>
      </p:graphicFrame>
    </p:spTree>
    <p:extLst>
      <p:ext uri="{BB962C8B-B14F-4D97-AF65-F5344CB8AC3E}">
        <p14:creationId xmlns="" xmlns:p14="http://schemas.microsoft.com/office/powerpoint/2010/main" val="3367935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B4060CA-151B-40C0-9BFE-E05A897F04CA}"/>
              </a:ext>
            </a:extLst>
          </p:cNvPr>
          <p:cNvSpPr>
            <a:spLocks noGrp="1"/>
          </p:cNvSpPr>
          <p:nvPr>
            <p:ph type="title"/>
          </p:nvPr>
        </p:nvSpPr>
        <p:spPr>
          <a:xfrm>
            <a:off x="838200" y="365125"/>
            <a:ext cx="10515600" cy="728179"/>
          </a:xfrm>
        </p:spPr>
        <p:txBody>
          <a:bodyPr/>
          <a:lstStyle/>
          <a:p>
            <a:pPr algn="ctr"/>
            <a:r>
              <a:rPr lang="en-US" dirty="0"/>
              <a:t>Convolution</a:t>
            </a:r>
          </a:p>
        </p:txBody>
      </p:sp>
      <p:sp>
        <p:nvSpPr>
          <p:cNvPr id="9" name="Content Placeholder 8">
            <a:extLst>
              <a:ext uri="{FF2B5EF4-FFF2-40B4-BE49-F238E27FC236}">
                <a16:creationId xmlns="" xmlns:a16="http://schemas.microsoft.com/office/drawing/2014/main" id="{599C2834-0A08-453C-9EF5-AAFB4B6565FB}"/>
              </a:ext>
            </a:extLst>
          </p:cNvPr>
          <p:cNvSpPr>
            <a:spLocks noGrp="1"/>
          </p:cNvSpPr>
          <p:nvPr>
            <p:ph sz="half" idx="1"/>
          </p:nvPr>
        </p:nvSpPr>
        <p:spPr/>
        <p:txBody>
          <a:bodyPr/>
          <a:lstStyle/>
          <a:p>
            <a:r>
              <a:rPr lang="en-US" dirty="0"/>
              <a:t>In the 1D case, we slide a one dimensional filter over a one dimensional input</a:t>
            </a:r>
          </a:p>
          <a:p>
            <a:endParaRPr lang="en-US" dirty="0"/>
          </a:p>
        </p:txBody>
      </p:sp>
      <p:graphicFrame>
        <p:nvGraphicFramePr>
          <p:cNvPr id="10" name="Table 7">
            <a:extLst>
              <a:ext uri="{FF2B5EF4-FFF2-40B4-BE49-F238E27FC236}">
                <a16:creationId xmlns="" xmlns:a16="http://schemas.microsoft.com/office/drawing/2014/main" id="{BD7C9BC9-AE43-427F-8A14-8B19FD351FD7}"/>
              </a:ext>
            </a:extLst>
          </p:cNvPr>
          <p:cNvGraphicFramePr>
            <a:graphicFrameLocks/>
          </p:cNvGraphicFramePr>
          <p:nvPr/>
        </p:nvGraphicFramePr>
        <p:xfrm>
          <a:off x="5537983" y="1825625"/>
          <a:ext cx="5815817" cy="819101"/>
        </p:xfrm>
        <a:graphic>
          <a:graphicData uri="http://schemas.openxmlformats.org/drawingml/2006/table">
            <a:tbl>
              <a:tblPr firstRow="1" bandRow="1">
                <a:tableStyleId>{5940675A-B579-460E-94D1-54222C63F5DA}</a:tableStyleId>
              </a:tblPr>
              <a:tblGrid>
                <a:gridCol w="830831">
                  <a:extLst>
                    <a:ext uri="{9D8B030D-6E8A-4147-A177-3AD203B41FA5}">
                      <a16:colId xmlns="" xmlns:a16="http://schemas.microsoft.com/office/drawing/2014/main" val="3555124935"/>
                    </a:ext>
                  </a:extLst>
                </a:gridCol>
                <a:gridCol w="830831">
                  <a:extLst>
                    <a:ext uri="{9D8B030D-6E8A-4147-A177-3AD203B41FA5}">
                      <a16:colId xmlns="" xmlns:a16="http://schemas.microsoft.com/office/drawing/2014/main" val="4234059008"/>
                    </a:ext>
                  </a:extLst>
                </a:gridCol>
                <a:gridCol w="830831">
                  <a:extLst>
                    <a:ext uri="{9D8B030D-6E8A-4147-A177-3AD203B41FA5}">
                      <a16:colId xmlns="" xmlns:a16="http://schemas.microsoft.com/office/drawing/2014/main" val="3790790698"/>
                    </a:ext>
                  </a:extLst>
                </a:gridCol>
                <a:gridCol w="830831">
                  <a:extLst>
                    <a:ext uri="{9D8B030D-6E8A-4147-A177-3AD203B41FA5}">
                      <a16:colId xmlns="" xmlns:a16="http://schemas.microsoft.com/office/drawing/2014/main" val="4135970635"/>
                    </a:ext>
                  </a:extLst>
                </a:gridCol>
                <a:gridCol w="830831">
                  <a:extLst>
                    <a:ext uri="{9D8B030D-6E8A-4147-A177-3AD203B41FA5}">
                      <a16:colId xmlns="" xmlns:a16="http://schemas.microsoft.com/office/drawing/2014/main" val="4057735671"/>
                    </a:ext>
                  </a:extLst>
                </a:gridCol>
                <a:gridCol w="830831">
                  <a:extLst>
                    <a:ext uri="{9D8B030D-6E8A-4147-A177-3AD203B41FA5}">
                      <a16:colId xmlns="" xmlns:a16="http://schemas.microsoft.com/office/drawing/2014/main" val="1518962704"/>
                    </a:ext>
                  </a:extLst>
                </a:gridCol>
                <a:gridCol w="830831">
                  <a:extLst>
                    <a:ext uri="{9D8B030D-6E8A-4147-A177-3AD203B41FA5}">
                      <a16:colId xmlns="" xmlns:a16="http://schemas.microsoft.com/office/drawing/2014/main" val="3089979376"/>
                    </a:ext>
                  </a:extLst>
                </a:gridCol>
              </a:tblGrid>
              <a:tr h="819101">
                <a:tc>
                  <a:txBody>
                    <a:bodyPr/>
                    <a:lstStyle/>
                    <a:p>
                      <a:pPr algn="ctr"/>
                      <a:r>
                        <a:rPr lang="en-US" sz="3600" b="1" dirty="0"/>
                        <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600" b="1" dirty="0"/>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516145087"/>
                  </a:ext>
                </a:extLst>
              </a:tr>
            </a:tbl>
          </a:graphicData>
        </a:graphic>
      </p:graphicFrame>
      <p:graphicFrame>
        <p:nvGraphicFramePr>
          <p:cNvPr id="11" name="Table 7">
            <a:extLst>
              <a:ext uri="{FF2B5EF4-FFF2-40B4-BE49-F238E27FC236}">
                <a16:creationId xmlns="" xmlns:a16="http://schemas.microsoft.com/office/drawing/2014/main" id="{51F94DEE-B8EB-4CF8-8C03-09E80CA124F4}"/>
              </a:ext>
            </a:extLst>
          </p:cNvPr>
          <p:cNvGraphicFramePr>
            <a:graphicFrameLocks/>
          </p:cNvGraphicFramePr>
          <p:nvPr>
            <p:extLst>
              <p:ext uri="{D42A27DB-BD31-4B8C-83A1-F6EECF244321}">
                <p14:modId xmlns="" xmlns:p14="http://schemas.microsoft.com/office/powerpoint/2010/main" val="839410299"/>
              </p:ext>
            </p:extLst>
          </p:nvPr>
        </p:nvGraphicFramePr>
        <p:xfrm>
          <a:off x="8857968" y="1825625"/>
          <a:ext cx="2492493" cy="819101"/>
        </p:xfrm>
        <a:graphic>
          <a:graphicData uri="http://schemas.openxmlformats.org/drawingml/2006/table">
            <a:tbl>
              <a:tblPr firstRow="1" bandRow="1">
                <a:tableStyleId>{5940675A-B579-460E-94D1-54222C63F5DA}</a:tableStyleId>
              </a:tblPr>
              <a:tblGrid>
                <a:gridCol w="830831">
                  <a:extLst>
                    <a:ext uri="{9D8B030D-6E8A-4147-A177-3AD203B41FA5}">
                      <a16:colId xmlns="" xmlns:a16="http://schemas.microsoft.com/office/drawing/2014/main" val="3555124935"/>
                    </a:ext>
                  </a:extLst>
                </a:gridCol>
                <a:gridCol w="830831">
                  <a:extLst>
                    <a:ext uri="{9D8B030D-6E8A-4147-A177-3AD203B41FA5}">
                      <a16:colId xmlns="" xmlns:a16="http://schemas.microsoft.com/office/drawing/2014/main" val="4234059008"/>
                    </a:ext>
                  </a:extLst>
                </a:gridCol>
                <a:gridCol w="830831">
                  <a:extLst>
                    <a:ext uri="{9D8B030D-6E8A-4147-A177-3AD203B41FA5}">
                      <a16:colId xmlns="" xmlns:a16="http://schemas.microsoft.com/office/drawing/2014/main" val="3790790698"/>
                    </a:ext>
                  </a:extLst>
                </a:gridCol>
              </a:tblGrid>
              <a:tr h="819101">
                <a:tc>
                  <a:txBody>
                    <a:bodyPr/>
                    <a:lstStyle/>
                    <a:p>
                      <a:pPr algn="ctr"/>
                      <a:endParaRPr lang="en-US" dirty="0"/>
                    </a:p>
                  </a:txBody>
                  <a:tcPr anchor="ctr">
                    <a:lnL w="57150" cap="flat" cmpd="sng" algn="ctr">
                      <a:solidFill>
                        <a:srgbClr val="0217DC"/>
                      </a:solidFill>
                      <a:prstDash val="solid"/>
                      <a:round/>
                      <a:headEnd type="none" w="med" len="med"/>
                      <a:tailEnd type="none" w="med" len="med"/>
                    </a:lnL>
                    <a:lnR w="3810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3810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516145087"/>
                  </a:ext>
                </a:extLst>
              </a:tr>
            </a:tbl>
          </a:graphicData>
        </a:graphic>
      </p:graphicFrame>
    </p:spTree>
    <p:extLst>
      <p:ext uri="{BB962C8B-B14F-4D97-AF65-F5344CB8AC3E}">
        <p14:creationId xmlns="" xmlns:p14="http://schemas.microsoft.com/office/powerpoint/2010/main" val="3809758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7180B5-B108-491D-A7E0-3869132ED993}"/>
              </a:ext>
            </a:extLst>
          </p:cNvPr>
          <p:cNvSpPr>
            <a:spLocks noGrp="1"/>
          </p:cNvSpPr>
          <p:nvPr>
            <p:ph type="title"/>
          </p:nvPr>
        </p:nvSpPr>
        <p:spPr>
          <a:xfrm>
            <a:off x="1053548" y="365125"/>
            <a:ext cx="10300252" cy="688423"/>
          </a:xfrm>
        </p:spPr>
        <p:txBody>
          <a:bodyPr>
            <a:normAutofit fontScale="90000"/>
          </a:bodyPr>
          <a:lstStyle/>
          <a:p>
            <a:pPr algn="ctr"/>
            <a:r>
              <a:rPr lang="en-IN" dirty="0" smtClean="0"/>
              <a:t>Convolution on 3-D</a:t>
            </a:r>
            <a:endParaRPr lang="en-US" dirty="0"/>
          </a:p>
        </p:txBody>
      </p:sp>
      <p:sp>
        <p:nvSpPr>
          <p:cNvPr id="4" name="Content Placeholder 3">
            <a:extLst>
              <a:ext uri="{FF2B5EF4-FFF2-40B4-BE49-F238E27FC236}">
                <a16:creationId xmlns="" xmlns:a16="http://schemas.microsoft.com/office/drawing/2014/main" id="{147DB2CA-29AE-4C65-971D-288D66AE0663}"/>
              </a:ext>
            </a:extLst>
          </p:cNvPr>
          <p:cNvSpPr>
            <a:spLocks noGrp="1"/>
          </p:cNvSpPr>
          <p:nvPr>
            <p:ph sz="half" idx="2"/>
          </p:nvPr>
        </p:nvSpPr>
        <p:spPr/>
        <p:txBody>
          <a:bodyPr>
            <a:normAutofit/>
          </a:bodyPr>
          <a:lstStyle/>
          <a:p>
            <a:r>
              <a:rPr lang="en-US" dirty="0"/>
              <a:t>What would a 3D filter look like?</a:t>
            </a:r>
          </a:p>
          <a:p>
            <a:endParaRPr lang="en-US" dirty="0"/>
          </a:p>
        </p:txBody>
      </p:sp>
      <p:pic>
        <p:nvPicPr>
          <p:cNvPr id="6" name="Picture 5">
            <a:extLst>
              <a:ext uri="{FF2B5EF4-FFF2-40B4-BE49-F238E27FC236}">
                <a16:creationId xmlns="" xmlns:a16="http://schemas.microsoft.com/office/drawing/2014/main" id="{D99F3E38-891B-4010-A141-D760C3D8A4D0}"/>
              </a:ext>
            </a:extLst>
          </p:cNvPr>
          <p:cNvPicPr>
            <a:picLocks noChangeAspect="1"/>
          </p:cNvPicPr>
          <p:nvPr/>
        </p:nvPicPr>
        <p:blipFill>
          <a:blip r:embed="rId2"/>
          <a:stretch>
            <a:fillRect/>
          </a:stretch>
        </p:blipFill>
        <p:spPr>
          <a:xfrm>
            <a:off x="2696817" y="1315071"/>
            <a:ext cx="2928731" cy="4999343"/>
          </a:xfrm>
          <a:prstGeom prst="rect">
            <a:avLst/>
          </a:prstGeom>
        </p:spPr>
      </p:pic>
    </p:spTree>
    <p:extLst>
      <p:ext uri="{BB962C8B-B14F-4D97-AF65-F5344CB8AC3E}">
        <p14:creationId xmlns="" xmlns:p14="http://schemas.microsoft.com/office/powerpoint/2010/main" val="1566364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EA10E9-0B25-45BE-9023-9B92363DEE28}"/>
              </a:ext>
            </a:extLst>
          </p:cNvPr>
          <p:cNvSpPr>
            <a:spLocks noGrp="1"/>
          </p:cNvSpPr>
          <p:nvPr>
            <p:ph type="title"/>
          </p:nvPr>
        </p:nvSpPr>
        <p:spPr>
          <a:xfrm>
            <a:off x="838200" y="365125"/>
            <a:ext cx="10515600" cy="390249"/>
          </a:xfrm>
        </p:spPr>
        <p:txBody>
          <a:bodyPr>
            <a:normAutofit fontScale="90000"/>
          </a:bodyPr>
          <a:lstStyle/>
          <a:p>
            <a:pPr algn="ctr"/>
            <a:r>
              <a:rPr lang="en-IN" dirty="0" smtClean="0"/>
              <a:t>Convolution on 3-D</a:t>
            </a:r>
            <a:endParaRPr lang="en-US" dirty="0"/>
          </a:p>
        </p:txBody>
      </p:sp>
      <p:sp>
        <p:nvSpPr>
          <p:cNvPr id="4" name="Content Placeholder 3">
            <a:extLst>
              <a:ext uri="{FF2B5EF4-FFF2-40B4-BE49-F238E27FC236}">
                <a16:creationId xmlns="" xmlns:a16="http://schemas.microsoft.com/office/drawing/2014/main" id="{8BC24130-B2D6-4DDD-9D81-C4260B565147}"/>
              </a:ext>
            </a:extLst>
          </p:cNvPr>
          <p:cNvSpPr>
            <a:spLocks noGrp="1"/>
          </p:cNvSpPr>
          <p:nvPr>
            <p:ph sz="half" idx="2"/>
          </p:nvPr>
        </p:nvSpPr>
        <p:spPr/>
        <p:txBody>
          <a:bodyPr>
            <a:normAutofit/>
          </a:bodyPr>
          <a:lstStyle/>
          <a:p>
            <a:r>
              <a:rPr lang="en-US" dirty="0"/>
              <a:t>What would a 3D filter look like?</a:t>
            </a:r>
          </a:p>
          <a:p>
            <a:r>
              <a:rPr lang="en-US" dirty="0"/>
              <a:t>It will be 3D and we will refer to it as a volume</a:t>
            </a:r>
          </a:p>
          <a:p>
            <a:endParaRPr lang="en-US" dirty="0"/>
          </a:p>
          <a:p>
            <a:endParaRPr lang="en-US" dirty="0"/>
          </a:p>
        </p:txBody>
      </p:sp>
      <p:pic>
        <p:nvPicPr>
          <p:cNvPr id="8" name="Picture 7">
            <a:extLst>
              <a:ext uri="{FF2B5EF4-FFF2-40B4-BE49-F238E27FC236}">
                <a16:creationId xmlns="" xmlns:a16="http://schemas.microsoft.com/office/drawing/2014/main" id="{11D893F0-909F-4167-B7C4-BB58E1058B43}"/>
              </a:ext>
            </a:extLst>
          </p:cNvPr>
          <p:cNvPicPr>
            <a:picLocks noChangeAspect="1"/>
          </p:cNvPicPr>
          <p:nvPr/>
        </p:nvPicPr>
        <p:blipFill>
          <a:blip r:embed="rId2"/>
          <a:stretch>
            <a:fillRect/>
          </a:stretch>
        </p:blipFill>
        <p:spPr>
          <a:xfrm>
            <a:off x="1379807" y="1184570"/>
            <a:ext cx="2516331" cy="4659639"/>
          </a:xfrm>
          <a:prstGeom prst="rect">
            <a:avLst/>
          </a:prstGeom>
        </p:spPr>
      </p:pic>
    </p:spTree>
    <p:extLst>
      <p:ext uri="{BB962C8B-B14F-4D97-AF65-F5344CB8AC3E}">
        <p14:creationId xmlns="" xmlns:p14="http://schemas.microsoft.com/office/powerpoint/2010/main" val="3326525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CF1F59-F935-4678-B570-559455E0D01C}"/>
              </a:ext>
            </a:extLst>
          </p:cNvPr>
          <p:cNvSpPr>
            <a:spLocks noGrp="1"/>
          </p:cNvSpPr>
          <p:nvPr>
            <p:ph type="title"/>
          </p:nvPr>
        </p:nvSpPr>
        <p:spPr>
          <a:xfrm>
            <a:off x="838200" y="365125"/>
            <a:ext cx="10515600" cy="569153"/>
          </a:xfrm>
        </p:spPr>
        <p:txBody>
          <a:bodyPr>
            <a:normAutofit fontScale="90000"/>
          </a:bodyPr>
          <a:lstStyle/>
          <a:p>
            <a:pPr algn="ctr"/>
            <a:r>
              <a:rPr lang="en-IN" dirty="0" smtClean="0"/>
              <a:t>Convolution on 3-D</a:t>
            </a:r>
            <a:endParaRPr lang="en-US" dirty="0"/>
          </a:p>
        </p:txBody>
      </p:sp>
      <p:sp>
        <p:nvSpPr>
          <p:cNvPr id="4" name="Content Placeholder 3">
            <a:extLst>
              <a:ext uri="{FF2B5EF4-FFF2-40B4-BE49-F238E27FC236}">
                <a16:creationId xmlns="" xmlns:a16="http://schemas.microsoft.com/office/drawing/2014/main" id="{62FF1049-58A9-4B71-B138-0E20F0560C9F}"/>
              </a:ext>
            </a:extLst>
          </p:cNvPr>
          <p:cNvSpPr>
            <a:spLocks noGrp="1"/>
          </p:cNvSpPr>
          <p:nvPr>
            <p:ph sz="half" idx="2"/>
          </p:nvPr>
        </p:nvSpPr>
        <p:spPr/>
        <p:txBody>
          <a:bodyPr>
            <a:normAutofit/>
          </a:bodyPr>
          <a:lstStyle/>
          <a:p>
            <a:r>
              <a:rPr lang="en-US" dirty="0"/>
              <a:t>What would a 3D filter look like?</a:t>
            </a:r>
          </a:p>
          <a:p>
            <a:r>
              <a:rPr lang="en-US" dirty="0"/>
              <a:t>It will be 3D and we will refer to it as a volume</a:t>
            </a:r>
          </a:p>
          <a:p>
            <a:r>
              <a:rPr lang="en-US" dirty="0"/>
              <a:t>Once again we will slide the volume over the 3D input and compute the convolution operation</a:t>
            </a:r>
          </a:p>
          <a:p>
            <a:endParaRPr lang="en-US" dirty="0"/>
          </a:p>
          <a:p>
            <a:endParaRPr lang="en-US" dirty="0"/>
          </a:p>
        </p:txBody>
      </p:sp>
      <p:pic>
        <p:nvPicPr>
          <p:cNvPr id="8" name="Picture 7">
            <a:extLst>
              <a:ext uri="{FF2B5EF4-FFF2-40B4-BE49-F238E27FC236}">
                <a16:creationId xmlns="" xmlns:a16="http://schemas.microsoft.com/office/drawing/2014/main" id="{CC4DDC4C-0ADE-426E-A8A3-683D6B79868E}"/>
              </a:ext>
            </a:extLst>
          </p:cNvPr>
          <p:cNvPicPr>
            <a:picLocks noChangeAspect="1"/>
          </p:cNvPicPr>
          <p:nvPr/>
        </p:nvPicPr>
        <p:blipFill>
          <a:blip r:embed="rId2"/>
          <a:stretch>
            <a:fillRect/>
          </a:stretch>
        </p:blipFill>
        <p:spPr>
          <a:xfrm>
            <a:off x="1329197" y="1542378"/>
            <a:ext cx="3590673" cy="4649700"/>
          </a:xfrm>
          <a:prstGeom prst="rect">
            <a:avLst/>
          </a:prstGeom>
        </p:spPr>
      </p:pic>
    </p:spTree>
    <p:extLst>
      <p:ext uri="{BB962C8B-B14F-4D97-AF65-F5344CB8AC3E}">
        <p14:creationId xmlns="" xmlns:p14="http://schemas.microsoft.com/office/powerpoint/2010/main" val="1297860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4AD560-92C3-4502-A257-D6F76F7A2FA9}"/>
              </a:ext>
            </a:extLst>
          </p:cNvPr>
          <p:cNvSpPr>
            <a:spLocks noGrp="1"/>
          </p:cNvSpPr>
          <p:nvPr>
            <p:ph type="title"/>
          </p:nvPr>
        </p:nvSpPr>
        <p:spPr>
          <a:xfrm>
            <a:off x="838200" y="365126"/>
            <a:ext cx="10515600" cy="559214"/>
          </a:xfrm>
        </p:spPr>
        <p:txBody>
          <a:bodyPr>
            <a:normAutofit fontScale="90000"/>
          </a:bodyPr>
          <a:lstStyle/>
          <a:p>
            <a:pPr algn="ctr"/>
            <a:r>
              <a:rPr lang="en-IN" dirty="0" smtClean="0"/>
              <a:t>Convolution on 3-D</a:t>
            </a:r>
            <a:endParaRPr lang="en-US" dirty="0"/>
          </a:p>
        </p:txBody>
      </p:sp>
      <p:sp>
        <p:nvSpPr>
          <p:cNvPr id="4" name="Content Placeholder 3">
            <a:extLst>
              <a:ext uri="{FF2B5EF4-FFF2-40B4-BE49-F238E27FC236}">
                <a16:creationId xmlns="" xmlns:a16="http://schemas.microsoft.com/office/drawing/2014/main" id="{9B435763-BEBE-423C-A52D-8EED4F929E32}"/>
              </a:ext>
            </a:extLst>
          </p:cNvPr>
          <p:cNvSpPr>
            <a:spLocks noGrp="1"/>
          </p:cNvSpPr>
          <p:nvPr>
            <p:ph sz="half" idx="2"/>
          </p:nvPr>
        </p:nvSpPr>
        <p:spPr/>
        <p:txBody>
          <a:bodyPr/>
          <a:lstStyle/>
          <a:p>
            <a:r>
              <a:rPr lang="en-US" dirty="0"/>
              <a:t>What would a 3D filter look like?</a:t>
            </a:r>
          </a:p>
          <a:p>
            <a:r>
              <a:rPr lang="en-US" dirty="0"/>
              <a:t>It will be 3D and we will refer to it as a volume</a:t>
            </a:r>
          </a:p>
          <a:p>
            <a:r>
              <a:rPr lang="en-US" dirty="0"/>
              <a:t>Once again we will slide the volume over the 3D input and compute the convolution operation</a:t>
            </a:r>
          </a:p>
          <a:p>
            <a:endParaRPr lang="en-US" dirty="0"/>
          </a:p>
          <a:p>
            <a:endParaRPr lang="en-US" dirty="0"/>
          </a:p>
          <a:p>
            <a:endParaRPr lang="en-US" dirty="0"/>
          </a:p>
        </p:txBody>
      </p:sp>
      <p:pic>
        <p:nvPicPr>
          <p:cNvPr id="6" name="Picture 5">
            <a:extLst>
              <a:ext uri="{FF2B5EF4-FFF2-40B4-BE49-F238E27FC236}">
                <a16:creationId xmlns="" xmlns:a16="http://schemas.microsoft.com/office/drawing/2014/main" id="{069EF473-7507-4E9A-9D58-4206B365DFDB}"/>
              </a:ext>
            </a:extLst>
          </p:cNvPr>
          <p:cNvPicPr>
            <a:picLocks noChangeAspect="1"/>
          </p:cNvPicPr>
          <p:nvPr/>
        </p:nvPicPr>
        <p:blipFill>
          <a:blip r:embed="rId2"/>
          <a:stretch>
            <a:fillRect/>
          </a:stretch>
        </p:blipFill>
        <p:spPr>
          <a:xfrm>
            <a:off x="1430270" y="1450115"/>
            <a:ext cx="4036252" cy="4433851"/>
          </a:xfrm>
          <a:prstGeom prst="rect">
            <a:avLst/>
          </a:prstGeom>
        </p:spPr>
      </p:pic>
    </p:spTree>
    <p:extLst>
      <p:ext uri="{BB962C8B-B14F-4D97-AF65-F5344CB8AC3E}">
        <p14:creationId xmlns="" xmlns:p14="http://schemas.microsoft.com/office/powerpoint/2010/main" val="1722585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271F95-F0B2-496F-9B39-D17D34971B52}"/>
              </a:ext>
            </a:extLst>
          </p:cNvPr>
          <p:cNvSpPr>
            <a:spLocks noGrp="1"/>
          </p:cNvSpPr>
          <p:nvPr>
            <p:ph type="title"/>
          </p:nvPr>
        </p:nvSpPr>
        <p:spPr>
          <a:xfrm>
            <a:off x="838200" y="365126"/>
            <a:ext cx="10515600" cy="559214"/>
          </a:xfrm>
        </p:spPr>
        <p:txBody>
          <a:bodyPr>
            <a:normAutofit fontScale="90000"/>
          </a:bodyPr>
          <a:lstStyle/>
          <a:p>
            <a:pPr algn="ctr"/>
            <a:r>
              <a:rPr lang="en-IN" dirty="0" smtClean="0"/>
              <a:t>Convolution on 3-D</a:t>
            </a:r>
            <a:endParaRPr lang="en-US" dirty="0"/>
          </a:p>
        </p:txBody>
      </p:sp>
      <p:sp>
        <p:nvSpPr>
          <p:cNvPr id="4" name="Content Placeholder 3">
            <a:extLst>
              <a:ext uri="{FF2B5EF4-FFF2-40B4-BE49-F238E27FC236}">
                <a16:creationId xmlns="" xmlns:a16="http://schemas.microsoft.com/office/drawing/2014/main" id="{D065E21A-B94C-484A-A320-BDB6579459E4}"/>
              </a:ext>
            </a:extLst>
          </p:cNvPr>
          <p:cNvSpPr>
            <a:spLocks noGrp="1"/>
          </p:cNvSpPr>
          <p:nvPr>
            <p:ph sz="half" idx="2"/>
          </p:nvPr>
        </p:nvSpPr>
        <p:spPr/>
        <p:txBody>
          <a:bodyPr/>
          <a:lstStyle/>
          <a:p>
            <a:r>
              <a:rPr lang="en-US" dirty="0"/>
              <a:t>What would a 3D filter look like?</a:t>
            </a:r>
          </a:p>
          <a:p>
            <a:r>
              <a:rPr lang="en-US" dirty="0"/>
              <a:t>It will be 3D and we will refer to it as a volume</a:t>
            </a:r>
          </a:p>
          <a:p>
            <a:r>
              <a:rPr lang="en-US" dirty="0"/>
              <a:t>Once again we will slide the volume over the 3D input and compute the convolution operation</a:t>
            </a:r>
          </a:p>
          <a:p>
            <a:endParaRPr lang="en-US" dirty="0"/>
          </a:p>
          <a:p>
            <a:endParaRPr lang="en-US" dirty="0"/>
          </a:p>
          <a:p>
            <a:endParaRPr lang="en-US" dirty="0"/>
          </a:p>
        </p:txBody>
      </p:sp>
      <p:pic>
        <p:nvPicPr>
          <p:cNvPr id="6" name="Picture 5">
            <a:extLst>
              <a:ext uri="{FF2B5EF4-FFF2-40B4-BE49-F238E27FC236}">
                <a16:creationId xmlns="" xmlns:a16="http://schemas.microsoft.com/office/drawing/2014/main" id="{E011BCAF-CD0A-4D5C-BB4B-0F32880E0BF2}"/>
              </a:ext>
            </a:extLst>
          </p:cNvPr>
          <p:cNvPicPr>
            <a:picLocks noChangeAspect="1"/>
          </p:cNvPicPr>
          <p:nvPr/>
        </p:nvPicPr>
        <p:blipFill>
          <a:blip r:embed="rId2"/>
          <a:stretch>
            <a:fillRect/>
          </a:stretch>
        </p:blipFill>
        <p:spPr>
          <a:xfrm>
            <a:off x="1736701" y="1619605"/>
            <a:ext cx="3709943" cy="4552595"/>
          </a:xfrm>
          <a:prstGeom prst="rect">
            <a:avLst/>
          </a:prstGeom>
        </p:spPr>
      </p:pic>
    </p:spTree>
    <p:extLst>
      <p:ext uri="{BB962C8B-B14F-4D97-AF65-F5344CB8AC3E}">
        <p14:creationId xmlns="" xmlns:p14="http://schemas.microsoft.com/office/powerpoint/2010/main" val="1020059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634476-8789-46E4-AB99-31984AAD061C}"/>
              </a:ext>
            </a:extLst>
          </p:cNvPr>
          <p:cNvSpPr>
            <a:spLocks noGrp="1"/>
          </p:cNvSpPr>
          <p:nvPr>
            <p:ph type="title"/>
          </p:nvPr>
        </p:nvSpPr>
        <p:spPr>
          <a:xfrm>
            <a:off x="838200" y="365125"/>
            <a:ext cx="10515600" cy="658605"/>
          </a:xfrm>
        </p:spPr>
        <p:txBody>
          <a:bodyPr>
            <a:normAutofit fontScale="90000"/>
          </a:bodyPr>
          <a:lstStyle/>
          <a:p>
            <a:pPr algn="ctr"/>
            <a:r>
              <a:rPr lang="en-IN" dirty="0" smtClean="0"/>
              <a:t>Convolution on 3-D</a:t>
            </a:r>
            <a:endParaRPr lang="en-US" dirty="0"/>
          </a:p>
        </p:txBody>
      </p:sp>
      <p:sp>
        <p:nvSpPr>
          <p:cNvPr id="4" name="Content Placeholder 3">
            <a:extLst>
              <a:ext uri="{FF2B5EF4-FFF2-40B4-BE49-F238E27FC236}">
                <a16:creationId xmlns="" xmlns:a16="http://schemas.microsoft.com/office/drawing/2014/main" id="{37B3820A-4294-4690-8656-EA2446B56102}"/>
              </a:ext>
            </a:extLst>
          </p:cNvPr>
          <p:cNvSpPr>
            <a:spLocks noGrp="1"/>
          </p:cNvSpPr>
          <p:nvPr>
            <p:ph sz="half" idx="2"/>
          </p:nvPr>
        </p:nvSpPr>
        <p:spPr>
          <a:xfrm>
            <a:off x="5021190" y="1453610"/>
            <a:ext cx="6372367" cy="4112303"/>
          </a:xfrm>
        </p:spPr>
        <p:txBody>
          <a:bodyPr>
            <a:normAutofit/>
          </a:bodyPr>
          <a:lstStyle/>
          <a:p>
            <a:r>
              <a:rPr lang="en-US" dirty="0"/>
              <a:t>In effect, we are doing a 2D convolution operation on a 3D input </a:t>
            </a:r>
          </a:p>
          <a:p>
            <a:r>
              <a:rPr lang="en-US" dirty="0"/>
              <a:t>Because the filter moves along the height and the width but not along the depth</a:t>
            </a:r>
          </a:p>
          <a:p>
            <a:r>
              <a:rPr lang="en-US" dirty="0"/>
              <a:t>As a result the output will be 2D (only width and height, no depth)</a:t>
            </a:r>
          </a:p>
          <a:p>
            <a:r>
              <a:rPr lang="en-US" dirty="0"/>
              <a:t>Once again we can apply multiple filters to get multiple feature maps</a:t>
            </a:r>
          </a:p>
          <a:p>
            <a:endParaRPr lang="en-US" dirty="0"/>
          </a:p>
        </p:txBody>
      </p:sp>
      <p:pic>
        <p:nvPicPr>
          <p:cNvPr id="6" name="Picture 5">
            <a:extLst>
              <a:ext uri="{FF2B5EF4-FFF2-40B4-BE49-F238E27FC236}">
                <a16:creationId xmlns="" xmlns:a16="http://schemas.microsoft.com/office/drawing/2014/main" id="{6DD8F718-33D7-4933-98C7-81FADEFCF5AB}"/>
              </a:ext>
            </a:extLst>
          </p:cNvPr>
          <p:cNvPicPr>
            <a:picLocks noChangeAspect="1"/>
          </p:cNvPicPr>
          <p:nvPr/>
        </p:nvPicPr>
        <p:blipFill>
          <a:blip r:embed="rId2"/>
          <a:stretch>
            <a:fillRect/>
          </a:stretch>
        </p:blipFill>
        <p:spPr>
          <a:xfrm>
            <a:off x="1030486" y="1212574"/>
            <a:ext cx="3273157" cy="4601002"/>
          </a:xfrm>
          <a:prstGeom prst="rect">
            <a:avLst/>
          </a:prstGeom>
        </p:spPr>
      </p:pic>
    </p:spTree>
    <p:extLst>
      <p:ext uri="{BB962C8B-B14F-4D97-AF65-F5344CB8AC3E}">
        <p14:creationId xmlns="" xmlns:p14="http://schemas.microsoft.com/office/powerpoint/2010/main" val="1548446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9D810-44B5-4569-92CA-597D1DCEDB7D}"/>
              </a:ext>
            </a:extLst>
          </p:cNvPr>
          <p:cNvSpPr>
            <a:spLocks noGrp="1"/>
          </p:cNvSpPr>
          <p:nvPr>
            <p:ph type="title"/>
          </p:nvPr>
        </p:nvSpPr>
        <p:spPr>
          <a:xfrm>
            <a:off x="838200" y="365126"/>
            <a:ext cx="10515600" cy="678484"/>
          </a:xfrm>
        </p:spPr>
        <p:txBody>
          <a:bodyPr>
            <a:normAutofit fontScale="90000"/>
          </a:bodyPr>
          <a:lstStyle/>
          <a:p>
            <a:pPr algn="ctr"/>
            <a:r>
              <a:rPr lang="en-IN" dirty="0" smtClean="0"/>
              <a:t>Convolution on 3-D</a:t>
            </a:r>
            <a:endParaRPr lang="en-US" dirty="0"/>
          </a:p>
        </p:txBody>
      </p:sp>
      <p:sp>
        <p:nvSpPr>
          <p:cNvPr id="4" name="Content Placeholder 3">
            <a:extLst>
              <a:ext uri="{FF2B5EF4-FFF2-40B4-BE49-F238E27FC236}">
                <a16:creationId xmlns="" xmlns:a16="http://schemas.microsoft.com/office/drawing/2014/main" id="{91F810CC-33F2-48F2-A328-10E7E9B2569A}"/>
              </a:ext>
            </a:extLst>
          </p:cNvPr>
          <p:cNvSpPr>
            <a:spLocks noGrp="1"/>
          </p:cNvSpPr>
          <p:nvPr>
            <p:ph sz="half" idx="2"/>
          </p:nvPr>
        </p:nvSpPr>
        <p:spPr/>
        <p:txBody>
          <a:bodyPr/>
          <a:lstStyle/>
          <a:p>
            <a:r>
              <a:rPr lang="en-US" dirty="0"/>
              <a:t>Width (W</a:t>
            </a:r>
            <a:r>
              <a:rPr lang="en-US" baseline="-25000" dirty="0"/>
              <a:t>1</a:t>
            </a:r>
            <a:r>
              <a:rPr lang="en-US" dirty="0"/>
              <a:t>), Height (H</a:t>
            </a:r>
            <a:r>
              <a:rPr lang="en-US" baseline="-25000" dirty="0"/>
              <a:t>1</a:t>
            </a:r>
            <a:r>
              <a:rPr lang="en-US" dirty="0"/>
              <a:t>) and Depth (D</a:t>
            </a:r>
            <a:r>
              <a:rPr lang="en-US" baseline="-25000" dirty="0"/>
              <a:t>1</a:t>
            </a:r>
            <a:r>
              <a:rPr lang="en-US" dirty="0"/>
              <a:t>) of the original input</a:t>
            </a:r>
          </a:p>
        </p:txBody>
      </p:sp>
      <p:pic>
        <p:nvPicPr>
          <p:cNvPr id="6" name="Picture 5">
            <a:extLst>
              <a:ext uri="{FF2B5EF4-FFF2-40B4-BE49-F238E27FC236}">
                <a16:creationId xmlns="" xmlns:a16="http://schemas.microsoft.com/office/drawing/2014/main" id="{D4D4F058-87DF-4C35-986D-D4D162FE73BA}"/>
              </a:ext>
            </a:extLst>
          </p:cNvPr>
          <p:cNvPicPr>
            <a:picLocks noChangeAspect="1"/>
          </p:cNvPicPr>
          <p:nvPr/>
        </p:nvPicPr>
        <p:blipFill>
          <a:blip r:embed="rId2"/>
          <a:stretch>
            <a:fillRect/>
          </a:stretch>
        </p:blipFill>
        <p:spPr>
          <a:xfrm>
            <a:off x="1474304" y="1478653"/>
            <a:ext cx="3286539" cy="4673670"/>
          </a:xfrm>
          <a:prstGeom prst="rect">
            <a:avLst/>
          </a:prstGeom>
        </p:spPr>
      </p:pic>
    </p:spTree>
    <p:extLst>
      <p:ext uri="{BB962C8B-B14F-4D97-AF65-F5344CB8AC3E}">
        <p14:creationId xmlns="" xmlns:p14="http://schemas.microsoft.com/office/powerpoint/2010/main" val="1818618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94E600-D711-4E6A-8467-58DE83A4A39E}"/>
              </a:ext>
            </a:extLst>
          </p:cNvPr>
          <p:cNvSpPr>
            <a:spLocks noGrp="1"/>
          </p:cNvSpPr>
          <p:nvPr>
            <p:ph type="title"/>
          </p:nvPr>
        </p:nvSpPr>
        <p:spPr>
          <a:xfrm>
            <a:off x="838200" y="365126"/>
            <a:ext cx="10515600" cy="678484"/>
          </a:xfrm>
        </p:spPr>
        <p:txBody>
          <a:bodyPr>
            <a:normAutofit fontScale="90000"/>
          </a:bodyPr>
          <a:lstStyle/>
          <a:p>
            <a:pPr algn="ctr"/>
            <a:r>
              <a:rPr lang="en-US" dirty="0"/>
              <a:t>Convolution</a:t>
            </a:r>
          </a:p>
        </p:txBody>
      </p:sp>
      <p:pic>
        <p:nvPicPr>
          <p:cNvPr id="5" name="Picture 4">
            <a:extLst>
              <a:ext uri="{FF2B5EF4-FFF2-40B4-BE49-F238E27FC236}">
                <a16:creationId xmlns="" xmlns:a16="http://schemas.microsoft.com/office/drawing/2014/main" id="{5D63BFA1-36A4-4AB7-8AE6-B16DB3988E13}"/>
              </a:ext>
            </a:extLst>
          </p:cNvPr>
          <p:cNvPicPr>
            <a:picLocks noChangeAspect="1"/>
          </p:cNvPicPr>
          <p:nvPr/>
        </p:nvPicPr>
        <p:blipFill>
          <a:blip r:embed="rId2"/>
          <a:stretch>
            <a:fillRect/>
          </a:stretch>
        </p:blipFill>
        <p:spPr>
          <a:xfrm>
            <a:off x="1580322" y="1361661"/>
            <a:ext cx="5850623" cy="4164496"/>
          </a:xfrm>
          <a:prstGeom prst="rect">
            <a:avLst/>
          </a:prstGeom>
        </p:spPr>
      </p:pic>
      <p:pic>
        <p:nvPicPr>
          <p:cNvPr id="6" name="Picture 2"/>
          <p:cNvPicPr>
            <a:picLocks noChangeAspect="1" noChangeArrowheads="1"/>
          </p:cNvPicPr>
          <p:nvPr/>
        </p:nvPicPr>
        <p:blipFill>
          <a:blip r:embed="rId3"/>
          <a:srcRect/>
          <a:stretch>
            <a:fillRect/>
          </a:stretch>
        </p:blipFill>
        <p:spPr bwMode="auto">
          <a:xfrm>
            <a:off x="8183051" y="1073426"/>
            <a:ext cx="3464299" cy="2908300"/>
          </a:xfrm>
          <a:prstGeom prst="rect">
            <a:avLst/>
          </a:prstGeom>
          <a:noFill/>
          <a:ln w="9525">
            <a:noFill/>
            <a:miter lim="800000"/>
            <a:headEnd/>
            <a:tailEnd/>
          </a:ln>
          <a:effectLst/>
        </p:spPr>
      </p:pic>
    </p:spTree>
    <p:extLst>
      <p:ext uri="{BB962C8B-B14F-4D97-AF65-F5344CB8AC3E}">
        <p14:creationId xmlns="" xmlns:p14="http://schemas.microsoft.com/office/powerpoint/2010/main" val="3119537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236FA7-5B8F-484C-AE33-8A2D4D164416}"/>
              </a:ext>
            </a:extLst>
          </p:cNvPr>
          <p:cNvSpPr>
            <a:spLocks noGrp="1"/>
          </p:cNvSpPr>
          <p:nvPr>
            <p:ph type="title"/>
          </p:nvPr>
        </p:nvSpPr>
        <p:spPr>
          <a:xfrm>
            <a:off x="838200" y="365126"/>
            <a:ext cx="10515600" cy="648666"/>
          </a:xfrm>
        </p:spPr>
        <p:txBody>
          <a:bodyPr>
            <a:normAutofit fontScale="90000"/>
          </a:bodyPr>
          <a:lstStyle/>
          <a:p>
            <a:pPr algn="ctr"/>
            <a:r>
              <a:rPr lang="en-IN" dirty="0" smtClean="0"/>
              <a:t>Convolution on 3-D</a:t>
            </a:r>
            <a:endParaRPr lang="en-US" dirty="0"/>
          </a:p>
        </p:txBody>
      </p:sp>
      <p:sp>
        <p:nvSpPr>
          <p:cNvPr id="4" name="Content Placeholder 3">
            <a:extLst>
              <a:ext uri="{FF2B5EF4-FFF2-40B4-BE49-F238E27FC236}">
                <a16:creationId xmlns="" xmlns:a16="http://schemas.microsoft.com/office/drawing/2014/main" id="{3662B3D7-6A9D-4ECD-B0FD-8084E6AD2742}"/>
              </a:ext>
            </a:extLst>
          </p:cNvPr>
          <p:cNvSpPr>
            <a:spLocks noGrp="1"/>
          </p:cNvSpPr>
          <p:nvPr>
            <p:ph sz="half" idx="2"/>
          </p:nvPr>
        </p:nvSpPr>
        <p:spPr/>
        <p:txBody>
          <a:bodyPr/>
          <a:lstStyle/>
          <a:p>
            <a:r>
              <a:rPr lang="en-US" dirty="0"/>
              <a:t>Width (W</a:t>
            </a:r>
            <a:r>
              <a:rPr lang="en-US" baseline="-25000" dirty="0"/>
              <a:t>1</a:t>
            </a:r>
            <a:r>
              <a:rPr lang="en-US" dirty="0"/>
              <a:t>), Height (H</a:t>
            </a:r>
            <a:r>
              <a:rPr lang="en-US" baseline="-25000" dirty="0"/>
              <a:t>1</a:t>
            </a:r>
            <a:r>
              <a:rPr lang="en-US" dirty="0"/>
              <a:t>) and Depth (D</a:t>
            </a:r>
            <a:r>
              <a:rPr lang="en-US" baseline="-25000" dirty="0"/>
              <a:t>1</a:t>
            </a:r>
            <a:r>
              <a:rPr lang="en-US" dirty="0"/>
              <a:t>) of the original input</a:t>
            </a:r>
          </a:p>
          <a:p>
            <a:r>
              <a:rPr lang="en-US" dirty="0"/>
              <a:t>The number of filters K</a:t>
            </a:r>
          </a:p>
          <a:p>
            <a:endParaRPr lang="en-US" dirty="0"/>
          </a:p>
        </p:txBody>
      </p:sp>
      <p:pic>
        <p:nvPicPr>
          <p:cNvPr id="6" name="Picture 5">
            <a:extLst>
              <a:ext uri="{FF2B5EF4-FFF2-40B4-BE49-F238E27FC236}">
                <a16:creationId xmlns="" xmlns:a16="http://schemas.microsoft.com/office/drawing/2014/main" id="{BF73F053-E681-4901-8E86-57B152D2044F}"/>
              </a:ext>
            </a:extLst>
          </p:cNvPr>
          <p:cNvPicPr>
            <a:picLocks noChangeAspect="1"/>
          </p:cNvPicPr>
          <p:nvPr/>
        </p:nvPicPr>
        <p:blipFill>
          <a:blip r:embed="rId2"/>
          <a:stretch>
            <a:fillRect/>
          </a:stretch>
        </p:blipFill>
        <p:spPr>
          <a:xfrm>
            <a:off x="954107" y="1421295"/>
            <a:ext cx="4313632" cy="4296396"/>
          </a:xfrm>
          <a:prstGeom prst="rect">
            <a:avLst/>
          </a:prstGeom>
        </p:spPr>
      </p:pic>
    </p:spTree>
    <p:extLst>
      <p:ext uri="{BB962C8B-B14F-4D97-AF65-F5344CB8AC3E}">
        <p14:creationId xmlns="" xmlns:p14="http://schemas.microsoft.com/office/powerpoint/2010/main" val="402431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D49502-3D06-4A20-960B-500FE1A32DA5}"/>
              </a:ext>
            </a:extLst>
          </p:cNvPr>
          <p:cNvSpPr>
            <a:spLocks noGrp="1"/>
          </p:cNvSpPr>
          <p:nvPr>
            <p:ph type="title"/>
          </p:nvPr>
        </p:nvSpPr>
        <p:spPr>
          <a:xfrm>
            <a:off x="838200" y="365125"/>
            <a:ext cx="10515600" cy="688423"/>
          </a:xfrm>
        </p:spPr>
        <p:txBody>
          <a:bodyPr>
            <a:normAutofit fontScale="90000"/>
          </a:bodyPr>
          <a:lstStyle/>
          <a:p>
            <a:pPr algn="ctr"/>
            <a:r>
              <a:rPr lang="en-IN" dirty="0" smtClean="0"/>
              <a:t>Convolution on 3-D</a:t>
            </a:r>
            <a:endParaRPr lang="en-US" dirty="0"/>
          </a:p>
        </p:txBody>
      </p:sp>
      <p:sp>
        <p:nvSpPr>
          <p:cNvPr id="4" name="Content Placeholder 3">
            <a:extLst>
              <a:ext uri="{FF2B5EF4-FFF2-40B4-BE49-F238E27FC236}">
                <a16:creationId xmlns="" xmlns:a16="http://schemas.microsoft.com/office/drawing/2014/main" id="{DEAF8DF5-0FCF-49B4-A43F-E6F1307C41BA}"/>
              </a:ext>
            </a:extLst>
          </p:cNvPr>
          <p:cNvSpPr>
            <a:spLocks noGrp="1"/>
          </p:cNvSpPr>
          <p:nvPr>
            <p:ph sz="half" idx="2"/>
          </p:nvPr>
        </p:nvSpPr>
        <p:spPr>
          <a:xfrm>
            <a:off x="5923721" y="2203312"/>
            <a:ext cx="5181600" cy="3034610"/>
          </a:xfrm>
        </p:spPr>
        <p:txBody>
          <a:bodyPr>
            <a:normAutofit fontScale="92500" lnSpcReduction="10000"/>
          </a:bodyPr>
          <a:lstStyle/>
          <a:p>
            <a:r>
              <a:rPr lang="en-US" dirty="0"/>
              <a:t>Width (W</a:t>
            </a:r>
            <a:r>
              <a:rPr lang="en-US" baseline="-25000" dirty="0"/>
              <a:t>1</a:t>
            </a:r>
            <a:r>
              <a:rPr lang="en-US" dirty="0"/>
              <a:t>), Height (H</a:t>
            </a:r>
            <a:r>
              <a:rPr lang="en-US" baseline="-25000" dirty="0"/>
              <a:t>1</a:t>
            </a:r>
            <a:r>
              <a:rPr lang="en-US" dirty="0"/>
              <a:t>) and Depth (D</a:t>
            </a:r>
            <a:r>
              <a:rPr lang="en-US" baseline="-25000" dirty="0"/>
              <a:t>1</a:t>
            </a:r>
            <a:r>
              <a:rPr lang="en-US" dirty="0"/>
              <a:t>) of the original input</a:t>
            </a:r>
          </a:p>
          <a:p>
            <a:r>
              <a:rPr lang="en-US" dirty="0"/>
              <a:t>The number of filters K</a:t>
            </a:r>
          </a:p>
          <a:p>
            <a:r>
              <a:rPr lang="en-US" dirty="0"/>
              <a:t>The spatial extent (F) of each filter (the depth of each filter is same as the depth of each input</a:t>
            </a:r>
            <a:r>
              <a:rPr lang="en-US" dirty="0" smtClean="0"/>
              <a:t>)</a:t>
            </a:r>
          </a:p>
          <a:p>
            <a:r>
              <a:rPr lang="en-IN" dirty="0" smtClean="0"/>
              <a:t>So, RGB image is W1 × H1 × D1 and kernel is F × F × D1</a:t>
            </a:r>
            <a:endParaRPr lang="en-US" dirty="0"/>
          </a:p>
          <a:p>
            <a:endParaRPr lang="en-US" dirty="0"/>
          </a:p>
          <a:p>
            <a:endParaRPr lang="en-US" dirty="0"/>
          </a:p>
        </p:txBody>
      </p:sp>
      <p:pic>
        <p:nvPicPr>
          <p:cNvPr id="6" name="Picture 5">
            <a:extLst>
              <a:ext uri="{FF2B5EF4-FFF2-40B4-BE49-F238E27FC236}">
                <a16:creationId xmlns="" xmlns:a16="http://schemas.microsoft.com/office/drawing/2014/main" id="{FA9563B4-1E55-4B11-B4E4-58773720E4CC}"/>
              </a:ext>
            </a:extLst>
          </p:cNvPr>
          <p:cNvPicPr>
            <a:picLocks noChangeAspect="1"/>
          </p:cNvPicPr>
          <p:nvPr/>
        </p:nvPicPr>
        <p:blipFill>
          <a:blip r:embed="rId2"/>
          <a:stretch>
            <a:fillRect/>
          </a:stretch>
        </p:blipFill>
        <p:spPr>
          <a:xfrm>
            <a:off x="894248" y="1888435"/>
            <a:ext cx="4214465" cy="4083959"/>
          </a:xfrm>
          <a:prstGeom prst="rect">
            <a:avLst/>
          </a:prstGeom>
        </p:spPr>
      </p:pic>
    </p:spTree>
    <p:extLst>
      <p:ext uri="{BB962C8B-B14F-4D97-AF65-F5344CB8AC3E}">
        <p14:creationId xmlns="" xmlns:p14="http://schemas.microsoft.com/office/powerpoint/2010/main" val="3369601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C40540-AFEB-43D0-933E-35D89B6F20C2}"/>
              </a:ext>
            </a:extLst>
          </p:cNvPr>
          <p:cNvSpPr>
            <a:spLocks noGrp="1"/>
          </p:cNvSpPr>
          <p:nvPr>
            <p:ph type="title"/>
          </p:nvPr>
        </p:nvSpPr>
        <p:spPr>
          <a:xfrm>
            <a:off x="838200" y="365126"/>
            <a:ext cx="10515600" cy="539336"/>
          </a:xfrm>
        </p:spPr>
        <p:txBody>
          <a:bodyPr>
            <a:normAutofit fontScale="90000"/>
          </a:bodyPr>
          <a:lstStyle/>
          <a:p>
            <a:pPr algn="ctr"/>
            <a:r>
              <a:rPr lang="en-IN" dirty="0" smtClean="0"/>
              <a:t>Convolution on 3-D</a:t>
            </a:r>
            <a:endParaRPr lang="en-US" dirty="0"/>
          </a:p>
        </p:txBody>
      </p:sp>
      <p:sp>
        <p:nvSpPr>
          <p:cNvPr id="4" name="Content Placeholder 3">
            <a:extLst>
              <a:ext uri="{FF2B5EF4-FFF2-40B4-BE49-F238E27FC236}">
                <a16:creationId xmlns="" xmlns:a16="http://schemas.microsoft.com/office/drawing/2014/main" id="{202B874B-6E4A-46A0-8853-F68256C6F42B}"/>
              </a:ext>
            </a:extLst>
          </p:cNvPr>
          <p:cNvSpPr>
            <a:spLocks noGrp="1"/>
          </p:cNvSpPr>
          <p:nvPr>
            <p:ph sz="half" idx="2"/>
          </p:nvPr>
        </p:nvSpPr>
        <p:spPr>
          <a:xfrm>
            <a:off x="6172200" y="1411357"/>
            <a:ext cx="5181600" cy="4765606"/>
          </a:xfrm>
        </p:spPr>
        <p:txBody>
          <a:bodyPr>
            <a:normAutofit lnSpcReduction="10000"/>
          </a:bodyPr>
          <a:lstStyle/>
          <a:p>
            <a:r>
              <a:rPr lang="en-US" dirty="0"/>
              <a:t>Width (W</a:t>
            </a:r>
            <a:r>
              <a:rPr lang="en-US" baseline="-25000" dirty="0"/>
              <a:t>1</a:t>
            </a:r>
            <a:r>
              <a:rPr lang="en-US" dirty="0"/>
              <a:t>), Height (H</a:t>
            </a:r>
            <a:r>
              <a:rPr lang="en-US" baseline="-25000" dirty="0"/>
              <a:t>1</a:t>
            </a:r>
            <a:r>
              <a:rPr lang="en-US" dirty="0"/>
              <a:t>) and Depth (D</a:t>
            </a:r>
            <a:r>
              <a:rPr lang="en-US" baseline="-25000" dirty="0"/>
              <a:t>1</a:t>
            </a:r>
            <a:r>
              <a:rPr lang="en-US" dirty="0"/>
              <a:t>) of the original input</a:t>
            </a:r>
          </a:p>
          <a:p>
            <a:r>
              <a:rPr lang="en-US" dirty="0"/>
              <a:t>The number of filters K</a:t>
            </a:r>
          </a:p>
          <a:p>
            <a:r>
              <a:rPr lang="en-US" dirty="0"/>
              <a:t>The spatial extent (F) of each filter (the depth of each filter is same as the depth of each input</a:t>
            </a:r>
            <a:r>
              <a:rPr lang="en-US" dirty="0" smtClean="0"/>
              <a:t>)</a:t>
            </a:r>
          </a:p>
          <a:p>
            <a:r>
              <a:rPr lang="en-IN" dirty="0" smtClean="0"/>
              <a:t>So, RGB image is W1 × H1 × D1 and kernel is F × F × D1</a:t>
            </a:r>
            <a:endParaRPr lang="en-US" dirty="0"/>
          </a:p>
          <a:p>
            <a:r>
              <a:rPr lang="en-US" dirty="0"/>
              <a:t>The output is W</a:t>
            </a:r>
            <a:r>
              <a:rPr lang="en-US" baseline="-25000" dirty="0"/>
              <a:t>2 </a:t>
            </a:r>
            <a:r>
              <a:rPr lang="en-US" dirty="0"/>
              <a:t>x H</a:t>
            </a:r>
            <a:r>
              <a:rPr lang="en-US" baseline="-25000" dirty="0"/>
              <a:t>2</a:t>
            </a:r>
            <a:r>
              <a:rPr lang="en-US" dirty="0"/>
              <a:t> x D</a:t>
            </a:r>
            <a:r>
              <a:rPr lang="en-US" baseline="-25000" dirty="0"/>
              <a:t>2</a:t>
            </a:r>
            <a:r>
              <a:rPr lang="en-US" dirty="0"/>
              <a:t> (we will soon see a formula for computing W</a:t>
            </a:r>
            <a:r>
              <a:rPr lang="en-US" baseline="-25000" dirty="0"/>
              <a:t>2</a:t>
            </a:r>
            <a:r>
              <a:rPr lang="en-US" dirty="0"/>
              <a:t>, H</a:t>
            </a:r>
            <a:r>
              <a:rPr lang="en-US" baseline="-25000" dirty="0"/>
              <a:t>2</a:t>
            </a:r>
            <a:r>
              <a:rPr lang="en-US" dirty="0"/>
              <a:t> and D</a:t>
            </a:r>
            <a:r>
              <a:rPr lang="en-US" baseline="-25000" dirty="0"/>
              <a:t>2</a:t>
            </a:r>
            <a:r>
              <a:rPr lang="en-US" dirty="0"/>
              <a:t>)</a:t>
            </a:r>
          </a:p>
          <a:p>
            <a:endParaRPr lang="en-US" dirty="0"/>
          </a:p>
          <a:p>
            <a:endParaRPr lang="en-US" dirty="0"/>
          </a:p>
        </p:txBody>
      </p:sp>
      <p:pic>
        <p:nvPicPr>
          <p:cNvPr id="7" name="Picture 6">
            <a:extLst>
              <a:ext uri="{FF2B5EF4-FFF2-40B4-BE49-F238E27FC236}">
                <a16:creationId xmlns="" xmlns:a16="http://schemas.microsoft.com/office/drawing/2014/main" id="{68975216-A9F6-4351-B335-D31B83226B31}"/>
              </a:ext>
            </a:extLst>
          </p:cNvPr>
          <p:cNvPicPr>
            <a:picLocks noChangeAspect="1"/>
          </p:cNvPicPr>
          <p:nvPr/>
        </p:nvPicPr>
        <p:blipFill>
          <a:blip r:embed="rId2"/>
          <a:stretch>
            <a:fillRect/>
          </a:stretch>
        </p:blipFill>
        <p:spPr>
          <a:xfrm>
            <a:off x="826691" y="1709530"/>
            <a:ext cx="4371474" cy="4055166"/>
          </a:xfrm>
          <a:prstGeom prst="rect">
            <a:avLst/>
          </a:prstGeom>
        </p:spPr>
      </p:pic>
    </p:spTree>
    <p:extLst>
      <p:ext uri="{BB962C8B-B14F-4D97-AF65-F5344CB8AC3E}">
        <p14:creationId xmlns="" xmlns:p14="http://schemas.microsoft.com/office/powerpoint/2010/main" val="2539546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1016414"/>
          </a:xfrm>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extLst>
              <p:ext uri="{D42A27DB-BD31-4B8C-83A1-F6EECF244321}">
                <p14:modId xmlns="" xmlns:p14="http://schemas.microsoft.com/office/powerpoint/2010/main" val="1287307469"/>
              </p:ext>
            </p:extLst>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Let us compute the dimension (W</a:t>
            </a:r>
            <a:r>
              <a:rPr lang="en-US" baseline="-25000" dirty="0"/>
              <a:t>2</a:t>
            </a:r>
            <a:r>
              <a:rPr lang="en-US" dirty="0"/>
              <a:t>, H</a:t>
            </a:r>
            <a:r>
              <a:rPr lang="en-US" baseline="-25000" dirty="0"/>
              <a:t>2</a:t>
            </a:r>
            <a:r>
              <a:rPr lang="en-US" dirty="0"/>
              <a:t>) of the output</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extLst>
              <p:ext uri="{D42A27DB-BD31-4B8C-83A1-F6EECF244321}">
                <p14:modId xmlns="" xmlns:p14="http://schemas.microsoft.com/office/powerpoint/2010/main" val="3718344282"/>
              </p:ext>
            </p:extLst>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2143869126"/>
              </p:ext>
            </p:extLst>
          </p:nvPr>
        </p:nvGraphicFramePr>
        <p:xfrm>
          <a:off x="556843" y="1825624"/>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601709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857388"/>
          </a:xfrm>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Let us compute the dimension (W</a:t>
            </a:r>
            <a:r>
              <a:rPr lang="en-US" baseline="-25000" dirty="0"/>
              <a:t>2</a:t>
            </a:r>
            <a:r>
              <a:rPr lang="en-US" dirty="0"/>
              <a:t>, H</a:t>
            </a:r>
            <a:r>
              <a:rPr lang="en-US" baseline="-25000" dirty="0"/>
              <a:t>2</a:t>
            </a:r>
            <a:r>
              <a:rPr lang="en-US" dirty="0"/>
              <a:t>) of the output</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4069233581"/>
              </p:ext>
            </p:extLst>
          </p:nvPr>
        </p:nvGraphicFramePr>
        <p:xfrm>
          <a:off x="950739" y="1825624"/>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D9A79C18-8B04-49E6-8B7B-540AACA89FC1}"/>
              </a:ext>
            </a:extLst>
          </p:cNvPr>
          <p:cNvSpPr/>
          <p:nvPr/>
        </p:nvSpPr>
        <p:spPr>
          <a:xfrm>
            <a:off x="4482406" y="22630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Equals 11">
            <a:extLst>
              <a:ext uri="{FF2B5EF4-FFF2-40B4-BE49-F238E27FC236}">
                <a16:creationId xmlns="" xmlns:a16="http://schemas.microsoft.com/office/drawing/2014/main" id="{31048173-79D3-4CFD-AC04-D49B7EE38BE8}"/>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3148491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5"/>
            <a:ext cx="10515600" cy="757997"/>
          </a:xfrm>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Let us compute the dimension (W</a:t>
            </a:r>
            <a:r>
              <a:rPr lang="en-US" baseline="-25000" dirty="0"/>
              <a:t>2</a:t>
            </a:r>
            <a:r>
              <a:rPr lang="en-US" dirty="0"/>
              <a:t>, H</a:t>
            </a:r>
            <a:r>
              <a:rPr lang="en-US" baseline="-25000" dirty="0"/>
              <a:t>2</a:t>
            </a:r>
            <a:r>
              <a:rPr lang="en-US" dirty="0"/>
              <a:t>) of the output</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3321924273"/>
              </p:ext>
            </p:extLst>
          </p:nvPr>
        </p:nvGraphicFramePr>
        <p:xfrm>
          <a:off x="1330570" y="1825624"/>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D9A79C18-8B04-49E6-8B7B-540AACA89FC1}"/>
              </a:ext>
            </a:extLst>
          </p:cNvPr>
          <p:cNvSpPr/>
          <p:nvPr/>
        </p:nvSpPr>
        <p:spPr>
          <a:xfrm>
            <a:off x="4482406" y="22630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E5CAD40B-8161-42BA-A0C3-C275B76B8C45}"/>
              </a:ext>
            </a:extLst>
          </p:cNvPr>
          <p:cNvSpPr/>
          <p:nvPr/>
        </p:nvSpPr>
        <p:spPr>
          <a:xfrm>
            <a:off x="4902093" y="226072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Equals 12">
            <a:extLst>
              <a:ext uri="{FF2B5EF4-FFF2-40B4-BE49-F238E27FC236}">
                <a16:creationId xmlns="" xmlns:a16="http://schemas.microsoft.com/office/drawing/2014/main" id="{0A9FD62E-067B-4EBB-870E-6BCA52BFC77B}"/>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3262064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767936"/>
          </a:xfrm>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Let us compute the dimension (W</a:t>
            </a:r>
            <a:r>
              <a:rPr lang="en-US" baseline="-25000" dirty="0"/>
              <a:t>2</a:t>
            </a:r>
            <a:r>
              <a:rPr lang="en-US" dirty="0"/>
              <a:t>, H</a:t>
            </a:r>
            <a:r>
              <a:rPr lang="en-US" baseline="-25000" dirty="0"/>
              <a:t>2</a:t>
            </a:r>
            <a:r>
              <a:rPr lang="en-US" dirty="0"/>
              <a:t>) of the output</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251109939"/>
              </p:ext>
            </p:extLst>
          </p:nvPr>
        </p:nvGraphicFramePr>
        <p:xfrm>
          <a:off x="1724470" y="1825624"/>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D9A79C18-8B04-49E6-8B7B-540AACA89FC1}"/>
              </a:ext>
            </a:extLst>
          </p:cNvPr>
          <p:cNvSpPr/>
          <p:nvPr/>
        </p:nvSpPr>
        <p:spPr>
          <a:xfrm>
            <a:off x="4482406" y="22630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E5CAD40B-8161-42BA-A0C3-C275B76B8C45}"/>
              </a:ext>
            </a:extLst>
          </p:cNvPr>
          <p:cNvSpPr/>
          <p:nvPr/>
        </p:nvSpPr>
        <p:spPr>
          <a:xfrm>
            <a:off x="4902093" y="226072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0F2FBC6A-8356-49AD-9D7E-DDFA46E4328A}"/>
              </a:ext>
            </a:extLst>
          </p:cNvPr>
          <p:cNvSpPr/>
          <p:nvPr/>
        </p:nvSpPr>
        <p:spPr>
          <a:xfrm>
            <a:off x="5279577" y="225837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Equals 13">
            <a:extLst>
              <a:ext uri="{FF2B5EF4-FFF2-40B4-BE49-F238E27FC236}">
                <a16:creationId xmlns="" xmlns:a16="http://schemas.microsoft.com/office/drawing/2014/main" id="{DC3AD636-B477-48CA-931A-8529627C8946}"/>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3121092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648666"/>
          </a:xfrm>
        </p:spPr>
        <p:txBody>
          <a:bodyPr>
            <a:normAutofit fontScale="90000"/>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Let us compute the dimension (W</a:t>
            </a:r>
            <a:r>
              <a:rPr lang="en-US" baseline="-25000" dirty="0"/>
              <a:t>2</a:t>
            </a:r>
            <a:r>
              <a:rPr lang="en-US" dirty="0"/>
              <a:t>, H</a:t>
            </a:r>
            <a:r>
              <a:rPr lang="en-US" baseline="-25000" dirty="0"/>
              <a:t>2</a:t>
            </a:r>
            <a:r>
              <a:rPr lang="en-US" dirty="0"/>
              <a:t>) of the output</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1894830930"/>
              </p:ext>
            </p:extLst>
          </p:nvPr>
        </p:nvGraphicFramePr>
        <p:xfrm>
          <a:off x="2118367" y="1825624"/>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D9A79C18-8B04-49E6-8B7B-540AACA89FC1}"/>
              </a:ext>
            </a:extLst>
          </p:cNvPr>
          <p:cNvSpPr/>
          <p:nvPr/>
        </p:nvSpPr>
        <p:spPr>
          <a:xfrm>
            <a:off x="4482406" y="22630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E5CAD40B-8161-42BA-A0C3-C275B76B8C45}"/>
              </a:ext>
            </a:extLst>
          </p:cNvPr>
          <p:cNvSpPr/>
          <p:nvPr/>
        </p:nvSpPr>
        <p:spPr>
          <a:xfrm>
            <a:off x="4902093" y="226072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0F2FBC6A-8356-49AD-9D7E-DDFA46E4328A}"/>
              </a:ext>
            </a:extLst>
          </p:cNvPr>
          <p:cNvSpPr/>
          <p:nvPr/>
        </p:nvSpPr>
        <p:spPr>
          <a:xfrm>
            <a:off x="5279577" y="225837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10917E4E-9A23-4F40-8237-F5EDD303267D}"/>
              </a:ext>
            </a:extLst>
          </p:cNvPr>
          <p:cNvSpPr/>
          <p:nvPr/>
        </p:nvSpPr>
        <p:spPr>
          <a:xfrm>
            <a:off x="5671130" y="227009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Equals 14">
            <a:extLst>
              <a:ext uri="{FF2B5EF4-FFF2-40B4-BE49-F238E27FC236}">
                <a16:creationId xmlns="" xmlns:a16="http://schemas.microsoft.com/office/drawing/2014/main" id="{758D6566-7461-41A5-B512-A1DB025BF79A}"/>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2216911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648666"/>
          </a:xfrm>
        </p:spPr>
        <p:txBody>
          <a:bodyPr>
            <a:normAutofit fontScale="90000"/>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Let us compute the dimension (W</a:t>
            </a:r>
            <a:r>
              <a:rPr lang="en-US" baseline="-25000" dirty="0"/>
              <a:t>2</a:t>
            </a:r>
            <a:r>
              <a:rPr lang="en-US" dirty="0"/>
              <a:t>, H</a:t>
            </a:r>
            <a:r>
              <a:rPr lang="en-US" baseline="-25000" dirty="0"/>
              <a:t>2</a:t>
            </a:r>
            <a:r>
              <a:rPr lang="en-US" dirty="0"/>
              <a:t>) of the output</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2324650540"/>
              </p:ext>
            </p:extLst>
          </p:nvPr>
        </p:nvGraphicFramePr>
        <p:xfrm>
          <a:off x="570923" y="2219522"/>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D9A79C18-8B04-49E6-8B7B-540AACA89FC1}"/>
              </a:ext>
            </a:extLst>
          </p:cNvPr>
          <p:cNvSpPr/>
          <p:nvPr/>
        </p:nvSpPr>
        <p:spPr>
          <a:xfrm>
            <a:off x="4482406" y="22630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E5CAD40B-8161-42BA-A0C3-C275B76B8C45}"/>
              </a:ext>
            </a:extLst>
          </p:cNvPr>
          <p:cNvSpPr/>
          <p:nvPr/>
        </p:nvSpPr>
        <p:spPr>
          <a:xfrm>
            <a:off x="4902093" y="226072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0F2FBC6A-8356-49AD-9D7E-DDFA46E4328A}"/>
              </a:ext>
            </a:extLst>
          </p:cNvPr>
          <p:cNvSpPr/>
          <p:nvPr/>
        </p:nvSpPr>
        <p:spPr>
          <a:xfrm>
            <a:off x="5279577" y="225837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10917E4E-9A23-4F40-8237-F5EDD303267D}"/>
              </a:ext>
            </a:extLst>
          </p:cNvPr>
          <p:cNvSpPr/>
          <p:nvPr/>
        </p:nvSpPr>
        <p:spPr>
          <a:xfrm>
            <a:off x="5671130" y="227009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ED667BD2-817F-4A38-8A6F-CF4687287014}"/>
              </a:ext>
            </a:extLst>
          </p:cNvPr>
          <p:cNvSpPr/>
          <p:nvPr/>
        </p:nvSpPr>
        <p:spPr>
          <a:xfrm>
            <a:off x="4102575" y="264290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Equals 15">
            <a:extLst>
              <a:ext uri="{FF2B5EF4-FFF2-40B4-BE49-F238E27FC236}">
                <a16:creationId xmlns="" xmlns:a16="http://schemas.microsoft.com/office/drawing/2014/main" id="{6D1BC903-5A37-43C3-AC40-7FD7155F25D2}"/>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3905463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767936"/>
          </a:xfrm>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Let us compute the dimension (W</a:t>
            </a:r>
            <a:r>
              <a:rPr lang="en-US" baseline="-25000" dirty="0"/>
              <a:t>2</a:t>
            </a:r>
            <a:r>
              <a:rPr lang="en-US" dirty="0"/>
              <a:t>, H</a:t>
            </a:r>
            <a:r>
              <a:rPr lang="en-US" baseline="-25000" dirty="0"/>
              <a:t>2</a:t>
            </a:r>
            <a:r>
              <a:rPr lang="en-US" dirty="0"/>
              <a:t>) of the output</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extLst>
              <p:ext uri="{D42A27DB-BD31-4B8C-83A1-F6EECF244321}">
                <p14:modId xmlns="" xmlns:p14="http://schemas.microsoft.com/office/powerpoint/2010/main" val="952614584"/>
              </p:ext>
            </p:extLst>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2530891781"/>
                  </a:ext>
                </a:extLst>
              </a:tr>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4104384716"/>
              </p:ext>
            </p:extLst>
          </p:nvPr>
        </p:nvGraphicFramePr>
        <p:xfrm>
          <a:off x="1738541" y="3344946"/>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D9A79C18-8B04-49E6-8B7B-540AACA89FC1}"/>
              </a:ext>
            </a:extLst>
          </p:cNvPr>
          <p:cNvSpPr/>
          <p:nvPr/>
        </p:nvSpPr>
        <p:spPr>
          <a:xfrm>
            <a:off x="4482406" y="22630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E5CAD40B-8161-42BA-A0C3-C275B76B8C45}"/>
              </a:ext>
            </a:extLst>
          </p:cNvPr>
          <p:cNvSpPr/>
          <p:nvPr/>
        </p:nvSpPr>
        <p:spPr>
          <a:xfrm>
            <a:off x="4902093" y="226072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0F2FBC6A-8356-49AD-9D7E-DDFA46E4328A}"/>
              </a:ext>
            </a:extLst>
          </p:cNvPr>
          <p:cNvSpPr/>
          <p:nvPr/>
        </p:nvSpPr>
        <p:spPr>
          <a:xfrm>
            <a:off x="5279577" y="225837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10917E4E-9A23-4F40-8237-F5EDD303267D}"/>
              </a:ext>
            </a:extLst>
          </p:cNvPr>
          <p:cNvSpPr/>
          <p:nvPr/>
        </p:nvSpPr>
        <p:spPr>
          <a:xfrm>
            <a:off x="5671130" y="227009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4652F6D0-DBDB-4AC6-BDC5-92D85B022F95}"/>
              </a:ext>
            </a:extLst>
          </p:cNvPr>
          <p:cNvSpPr/>
          <p:nvPr/>
        </p:nvSpPr>
        <p:spPr>
          <a:xfrm>
            <a:off x="4116644" y="264290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197C752A-49A5-4307-B70D-AC24646D31BE}"/>
              </a:ext>
            </a:extLst>
          </p:cNvPr>
          <p:cNvSpPr/>
          <p:nvPr/>
        </p:nvSpPr>
        <p:spPr>
          <a:xfrm>
            <a:off x="4494129" y="264055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9FF475D8-2AC9-40E5-95E6-F59979F9D833}"/>
              </a:ext>
            </a:extLst>
          </p:cNvPr>
          <p:cNvSpPr/>
          <p:nvPr/>
        </p:nvSpPr>
        <p:spPr>
          <a:xfrm>
            <a:off x="4913816" y="263820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B18F9FC6-36ED-40B7-A3E2-96F8F0645796}"/>
              </a:ext>
            </a:extLst>
          </p:cNvPr>
          <p:cNvSpPr/>
          <p:nvPr/>
        </p:nvSpPr>
        <p:spPr>
          <a:xfrm>
            <a:off x="5291300" y="263586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597B6128-1474-4F85-9DFD-17C2B36A63A5}"/>
              </a:ext>
            </a:extLst>
          </p:cNvPr>
          <p:cNvSpPr/>
          <p:nvPr/>
        </p:nvSpPr>
        <p:spPr>
          <a:xfrm>
            <a:off x="5682853" y="264758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63D71B15-077B-4A11-931C-C1E1144C8141}"/>
              </a:ext>
            </a:extLst>
          </p:cNvPr>
          <p:cNvSpPr/>
          <p:nvPr/>
        </p:nvSpPr>
        <p:spPr>
          <a:xfrm>
            <a:off x="4102574" y="302272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65E80699-FD64-4DB5-BC7A-931D53B1E151}"/>
              </a:ext>
            </a:extLst>
          </p:cNvPr>
          <p:cNvSpPr/>
          <p:nvPr/>
        </p:nvSpPr>
        <p:spPr>
          <a:xfrm>
            <a:off x="4480059" y="302037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8F96CD79-4681-4787-9A48-2699A4F43E1F}"/>
              </a:ext>
            </a:extLst>
          </p:cNvPr>
          <p:cNvSpPr/>
          <p:nvPr/>
        </p:nvSpPr>
        <p:spPr>
          <a:xfrm>
            <a:off x="4899746" y="301802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539B05E8-4FD3-4635-B42D-6CFE4EA2B2FE}"/>
              </a:ext>
            </a:extLst>
          </p:cNvPr>
          <p:cNvSpPr/>
          <p:nvPr/>
        </p:nvSpPr>
        <p:spPr>
          <a:xfrm>
            <a:off x="5277230" y="301568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19B5030A-68BA-4113-948E-8646DB3B2351}"/>
              </a:ext>
            </a:extLst>
          </p:cNvPr>
          <p:cNvSpPr/>
          <p:nvPr/>
        </p:nvSpPr>
        <p:spPr>
          <a:xfrm>
            <a:off x="5668783" y="302740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A97821E7-33CD-45AC-94FD-84C127C55077}"/>
              </a:ext>
            </a:extLst>
          </p:cNvPr>
          <p:cNvSpPr/>
          <p:nvPr/>
        </p:nvSpPr>
        <p:spPr>
          <a:xfrm>
            <a:off x="4114297" y="340021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4AE018A4-9641-4952-98CF-9B7281B0E105}"/>
              </a:ext>
            </a:extLst>
          </p:cNvPr>
          <p:cNvSpPr/>
          <p:nvPr/>
        </p:nvSpPr>
        <p:spPr>
          <a:xfrm>
            <a:off x="4491782" y="339786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0CE52E8C-A8EC-4BFB-80EE-B66C1DFD661D}"/>
              </a:ext>
            </a:extLst>
          </p:cNvPr>
          <p:cNvSpPr/>
          <p:nvPr/>
        </p:nvSpPr>
        <p:spPr>
          <a:xfrm>
            <a:off x="4911469" y="33955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C5BFDF09-E22B-4392-AB0F-0B0B840C24DA}"/>
              </a:ext>
            </a:extLst>
          </p:cNvPr>
          <p:cNvSpPr/>
          <p:nvPr/>
        </p:nvSpPr>
        <p:spPr>
          <a:xfrm>
            <a:off x="5288953" y="33931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C716F820-A2CF-487F-81F3-4C888D524635}"/>
              </a:ext>
            </a:extLst>
          </p:cNvPr>
          <p:cNvSpPr/>
          <p:nvPr/>
        </p:nvSpPr>
        <p:spPr>
          <a:xfrm>
            <a:off x="5680506" y="340489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71062F9B-5BE5-4976-8E35-FB8A05AB2BDF}"/>
              </a:ext>
            </a:extLst>
          </p:cNvPr>
          <p:cNvSpPr/>
          <p:nvPr/>
        </p:nvSpPr>
        <p:spPr>
          <a:xfrm>
            <a:off x="4126017" y="379176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460A6BDC-C1FB-490D-9419-7D900C3BD1EB}"/>
              </a:ext>
            </a:extLst>
          </p:cNvPr>
          <p:cNvSpPr/>
          <p:nvPr/>
        </p:nvSpPr>
        <p:spPr>
          <a:xfrm>
            <a:off x="4503502" y="378941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09817614-9071-4ABA-87EF-A39445868683}"/>
              </a:ext>
            </a:extLst>
          </p:cNvPr>
          <p:cNvSpPr/>
          <p:nvPr/>
        </p:nvSpPr>
        <p:spPr>
          <a:xfrm>
            <a:off x="4923189" y="378706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F633D039-7B4C-4DD7-97C5-B778BE08DFE5}"/>
              </a:ext>
            </a:extLst>
          </p:cNvPr>
          <p:cNvSpPr/>
          <p:nvPr/>
        </p:nvSpPr>
        <p:spPr>
          <a:xfrm>
            <a:off x="5300673" y="3784718"/>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Equals 34">
            <a:extLst>
              <a:ext uri="{FF2B5EF4-FFF2-40B4-BE49-F238E27FC236}">
                <a16:creationId xmlns="" xmlns:a16="http://schemas.microsoft.com/office/drawing/2014/main" id="{A2E63102-B477-4173-A81C-350B55C5B51B}"/>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3461739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5D65C6-8125-4882-898E-76D737C5C90D}"/>
              </a:ext>
            </a:extLst>
          </p:cNvPr>
          <p:cNvSpPr>
            <a:spLocks noGrp="1"/>
          </p:cNvSpPr>
          <p:nvPr>
            <p:ph type="title"/>
          </p:nvPr>
        </p:nvSpPr>
        <p:spPr>
          <a:xfrm>
            <a:off x="838200" y="365125"/>
            <a:ext cx="10515600" cy="549275"/>
          </a:xfrm>
        </p:spPr>
        <p:txBody>
          <a:bodyPr>
            <a:normAutofit fontScale="90000"/>
          </a:bodyPr>
          <a:lstStyle/>
          <a:p>
            <a:pPr algn="ctr"/>
            <a:r>
              <a:rPr lang="en-US" dirty="0"/>
              <a:t>Convolution</a:t>
            </a:r>
          </a:p>
        </p:txBody>
      </p:sp>
      <p:pic>
        <p:nvPicPr>
          <p:cNvPr id="5" name="Picture 4">
            <a:extLst>
              <a:ext uri="{FF2B5EF4-FFF2-40B4-BE49-F238E27FC236}">
                <a16:creationId xmlns="" xmlns:a16="http://schemas.microsoft.com/office/drawing/2014/main" id="{081E0FE2-E85B-4845-8EB2-B3893DA6DDD8}"/>
              </a:ext>
            </a:extLst>
          </p:cNvPr>
          <p:cNvPicPr>
            <a:picLocks noChangeAspect="1"/>
          </p:cNvPicPr>
          <p:nvPr/>
        </p:nvPicPr>
        <p:blipFill>
          <a:blip r:embed="rId2"/>
          <a:stretch>
            <a:fillRect/>
          </a:stretch>
        </p:blipFill>
        <p:spPr>
          <a:xfrm>
            <a:off x="1668958" y="1288912"/>
            <a:ext cx="5210175" cy="4876800"/>
          </a:xfrm>
          <a:prstGeom prst="rect">
            <a:avLst/>
          </a:prstGeom>
        </p:spPr>
      </p:pic>
      <p:pic>
        <p:nvPicPr>
          <p:cNvPr id="6" name="Picture 2"/>
          <p:cNvPicPr>
            <a:picLocks noChangeAspect="1" noChangeArrowheads="1"/>
          </p:cNvPicPr>
          <p:nvPr/>
        </p:nvPicPr>
        <p:blipFill>
          <a:blip r:embed="rId3"/>
          <a:srcRect/>
          <a:stretch>
            <a:fillRect/>
          </a:stretch>
        </p:blipFill>
        <p:spPr bwMode="auto">
          <a:xfrm>
            <a:off x="7745729" y="1461052"/>
            <a:ext cx="3464299" cy="2908300"/>
          </a:xfrm>
          <a:prstGeom prst="rect">
            <a:avLst/>
          </a:prstGeom>
          <a:noFill/>
          <a:ln w="9525">
            <a:noFill/>
            <a:miter lim="800000"/>
            <a:headEnd/>
            <a:tailEnd/>
          </a:ln>
          <a:effectLst/>
        </p:spPr>
      </p:pic>
    </p:spTree>
    <p:extLst>
      <p:ext uri="{BB962C8B-B14F-4D97-AF65-F5344CB8AC3E}">
        <p14:creationId xmlns="" xmlns:p14="http://schemas.microsoft.com/office/powerpoint/2010/main" val="877128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5"/>
            <a:ext cx="10515600" cy="618849"/>
          </a:xfrm>
        </p:spPr>
        <p:txBody>
          <a:bodyPr>
            <a:normAutofit fontScale="90000"/>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Let us compute the dimension (W</a:t>
            </a:r>
            <a:r>
              <a:rPr lang="en-US" baseline="-25000" dirty="0"/>
              <a:t>2</a:t>
            </a:r>
            <a:r>
              <a:rPr lang="en-US" dirty="0"/>
              <a:t>, H</a:t>
            </a:r>
            <a:r>
              <a:rPr lang="en-US" baseline="-25000" dirty="0"/>
              <a:t>2</a:t>
            </a:r>
            <a:r>
              <a:rPr lang="en-US" dirty="0"/>
              <a:t>) of the output</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2530891781"/>
                  </a:ext>
                </a:extLst>
              </a:tr>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17897445"/>
              </p:ext>
            </p:extLst>
          </p:nvPr>
        </p:nvGraphicFramePr>
        <p:xfrm>
          <a:off x="2118369" y="3344946"/>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D9A79C18-8B04-49E6-8B7B-540AACA89FC1}"/>
              </a:ext>
            </a:extLst>
          </p:cNvPr>
          <p:cNvSpPr/>
          <p:nvPr/>
        </p:nvSpPr>
        <p:spPr>
          <a:xfrm>
            <a:off x="4482406" y="22630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E5CAD40B-8161-42BA-A0C3-C275B76B8C45}"/>
              </a:ext>
            </a:extLst>
          </p:cNvPr>
          <p:cNvSpPr/>
          <p:nvPr/>
        </p:nvSpPr>
        <p:spPr>
          <a:xfrm>
            <a:off x="4902093" y="226072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0F2FBC6A-8356-49AD-9D7E-DDFA46E4328A}"/>
              </a:ext>
            </a:extLst>
          </p:cNvPr>
          <p:cNvSpPr/>
          <p:nvPr/>
        </p:nvSpPr>
        <p:spPr>
          <a:xfrm>
            <a:off x="5279577" y="225837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10917E4E-9A23-4F40-8237-F5EDD303267D}"/>
              </a:ext>
            </a:extLst>
          </p:cNvPr>
          <p:cNvSpPr/>
          <p:nvPr/>
        </p:nvSpPr>
        <p:spPr>
          <a:xfrm>
            <a:off x="5671130" y="227009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4652F6D0-DBDB-4AC6-BDC5-92D85B022F95}"/>
              </a:ext>
            </a:extLst>
          </p:cNvPr>
          <p:cNvSpPr/>
          <p:nvPr/>
        </p:nvSpPr>
        <p:spPr>
          <a:xfrm>
            <a:off x="4116644" y="264290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197C752A-49A5-4307-B70D-AC24646D31BE}"/>
              </a:ext>
            </a:extLst>
          </p:cNvPr>
          <p:cNvSpPr/>
          <p:nvPr/>
        </p:nvSpPr>
        <p:spPr>
          <a:xfrm>
            <a:off x="4494129" y="264055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9FF475D8-2AC9-40E5-95E6-F59979F9D833}"/>
              </a:ext>
            </a:extLst>
          </p:cNvPr>
          <p:cNvSpPr/>
          <p:nvPr/>
        </p:nvSpPr>
        <p:spPr>
          <a:xfrm>
            <a:off x="4913816" y="263820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B18F9FC6-36ED-40B7-A3E2-96F8F0645796}"/>
              </a:ext>
            </a:extLst>
          </p:cNvPr>
          <p:cNvSpPr/>
          <p:nvPr/>
        </p:nvSpPr>
        <p:spPr>
          <a:xfrm>
            <a:off x="5291300" y="263586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597B6128-1474-4F85-9DFD-17C2B36A63A5}"/>
              </a:ext>
            </a:extLst>
          </p:cNvPr>
          <p:cNvSpPr/>
          <p:nvPr/>
        </p:nvSpPr>
        <p:spPr>
          <a:xfrm>
            <a:off x="5682853" y="264758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63D71B15-077B-4A11-931C-C1E1144C8141}"/>
              </a:ext>
            </a:extLst>
          </p:cNvPr>
          <p:cNvSpPr/>
          <p:nvPr/>
        </p:nvSpPr>
        <p:spPr>
          <a:xfrm>
            <a:off x="4102574" y="302272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65E80699-FD64-4DB5-BC7A-931D53B1E151}"/>
              </a:ext>
            </a:extLst>
          </p:cNvPr>
          <p:cNvSpPr/>
          <p:nvPr/>
        </p:nvSpPr>
        <p:spPr>
          <a:xfrm>
            <a:off x="4480059" y="302037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8F96CD79-4681-4787-9A48-2699A4F43E1F}"/>
              </a:ext>
            </a:extLst>
          </p:cNvPr>
          <p:cNvSpPr/>
          <p:nvPr/>
        </p:nvSpPr>
        <p:spPr>
          <a:xfrm>
            <a:off x="4899746" y="301802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539B05E8-4FD3-4635-B42D-6CFE4EA2B2FE}"/>
              </a:ext>
            </a:extLst>
          </p:cNvPr>
          <p:cNvSpPr/>
          <p:nvPr/>
        </p:nvSpPr>
        <p:spPr>
          <a:xfrm>
            <a:off x="5277230" y="301568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19B5030A-68BA-4113-948E-8646DB3B2351}"/>
              </a:ext>
            </a:extLst>
          </p:cNvPr>
          <p:cNvSpPr/>
          <p:nvPr/>
        </p:nvSpPr>
        <p:spPr>
          <a:xfrm>
            <a:off x="5668783" y="302740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A97821E7-33CD-45AC-94FD-84C127C55077}"/>
              </a:ext>
            </a:extLst>
          </p:cNvPr>
          <p:cNvSpPr/>
          <p:nvPr/>
        </p:nvSpPr>
        <p:spPr>
          <a:xfrm>
            <a:off x="4114297" y="340021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4AE018A4-9641-4952-98CF-9B7281B0E105}"/>
              </a:ext>
            </a:extLst>
          </p:cNvPr>
          <p:cNvSpPr/>
          <p:nvPr/>
        </p:nvSpPr>
        <p:spPr>
          <a:xfrm>
            <a:off x="4491782" y="339786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0CE52E8C-A8EC-4BFB-80EE-B66C1DFD661D}"/>
              </a:ext>
            </a:extLst>
          </p:cNvPr>
          <p:cNvSpPr/>
          <p:nvPr/>
        </p:nvSpPr>
        <p:spPr>
          <a:xfrm>
            <a:off x="4911469" y="33955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C5BFDF09-E22B-4392-AB0F-0B0B840C24DA}"/>
              </a:ext>
            </a:extLst>
          </p:cNvPr>
          <p:cNvSpPr/>
          <p:nvPr/>
        </p:nvSpPr>
        <p:spPr>
          <a:xfrm>
            <a:off x="5288953" y="33931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C716F820-A2CF-487F-81F3-4C888D524635}"/>
              </a:ext>
            </a:extLst>
          </p:cNvPr>
          <p:cNvSpPr/>
          <p:nvPr/>
        </p:nvSpPr>
        <p:spPr>
          <a:xfrm>
            <a:off x="5680506" y="340489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71062F9B-5BE5-4976-8E35-FB8A05AB2BDF}"/>
              </a:ext>
            </a:extLst>
          </p:cNvPr>
          <p:cNvSpPr/>
          <p:nvPr/>
        </p:nvSpPr>
        <p:spPr>
          <a:xfrm>
            <a:off x="4126017" y="379176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460A6BDC-C1FB-490D-9419-7D900C3BD1EB}"/>
              </a:ext>
            </a:extLst>
          </p:cNvPr>
          <p:cNvSpPr/>
          <p:nvPr/>
        </p:nvSpPr>
        <p:spPr>
          <a:xfrm>
            <a:off x="4503502" y="378941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09817614-9071-4ABA-87EF-A39445868683}"/>
              </a:ext>
            </a:extLst>
          </p:cNvPr>
          <p:cNvSpPr/>
          <p:nvPr/>
        </p:nvSpPr>
        <p:spPr>
          <a:xfrm>
            <a:off x="4923189" y="378706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F633D039-7B4C-4DD7-97C5-B778BE08DFE5}"/>
              </a:ext>
            </a:extLst>
          </p:cNvPr>
          <p:cNvSpPr/>
          <p:nvPr/>
        </p:nvSpPr>
        <p:spPr>
          <a:xfrm>
            <a:off x="5300673" y="3784718"/>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30CF740D-5294-4C96-A7EC-0DF41A9A6471}"/>
              </a:ext>
            </a:extLst>
          </p:cNvPr>
          <p:cNvSpPr/>
          <p:nvPr/>
        </p:nvSpPr>
        <p:spPr>
          <a:xfrm>
            <a:off x="5678156" y="379643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Equals 35">
            <a:extLst>
              <a:ext uri="{FF2B5EF4-FFF2-40B4-BE49-F238E27FC236}">
                <a16:creationId xmlns="" xmlns:a16="http://schemas.microsoft.com/office/drawing/2014/main" id="{7C1D1D5B-0650-4A42-9886-23202B05D7BD}"/>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25575840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589032"/>
          </a:xfrm>
        </p:spPr>
        <p:txBody>
          <a:bodyPr>
            <a:normAutofit fontScale="90000"/>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Let us compute the dimension (W</a:t>
            </a:r>
            <a:r>
              <a:rPr lang="en-US" baseline="-25000" dirty="0"/>
              <a:t>2</a:t>
            </a:r>
            <a:r>
              <a:rPr lang="en-US" dirty="0"/>
              <a:t>, H</a:t>
            </a:r>
            <a:r>
              <a:rPr lang="en-US" baseline="-25000" dirty="0"/>
              <a:t>2</a:t>
            </a:r>
            <a:r>
              <a:rPr lang="en-US" dirty="0"/>
              <a:t>) of the output</a:t>
            </a:r>
          </a:p>
          <a:p>
            <a:r>
              <a:rPr lang="en-US" dirty="0"/>
              <a:t>Notice that we can't place the kernel at the corners as it will cross the input boundary</a:t>
            </a:r>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2530891781"/>
                  </a:ext>
                </a:extLst>
              </a:tr>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4029208273"/>
              </p:ext>
            </p:extLst>
          </p:nvPr>
        </p:nvGraphicFramePr>
        <p:xfrm>
          <a:off x="2512269" y="3724774"/>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D9A79C18-8B04-49E6-8B7B-540AACA89FC1}"/>
              </a:ext>
            </a:extLst>
          </p:cNvPr>
          <p:cNvSpPr/>
          <p:nvPr/>
        </p:nvSpPr>
        <p:spPr>
          <a:xfrm>
            <a:off x="4482406" y="22630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E5CAD40B-8161-42BA-A0C3-C275B76B8C45}"/>
              </a:ext>
            </a:extLst>
          </p:cNvPr>
          <p:cNvSpPr/>
          <p:nvPr/>
        </p:nvSpPr>
        <p:spPr>
          <a:xfrm>
            <a:off x="4902093" y="226072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0F2FBC6A-8356-49AD-9D7E-DDFA46E4328A}"/>
              </a:ext>
            </a:extLst>
          </p:cNvPr>
          <p:cNvSpPr/>
          <p:nvPr/>
        </p:nvSpPr>
        <p:spPr>
          <a:xfrm>
            <a:off x="5279577" y="225837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10917E4E-9A23-4F40-8237-F5EDD303267D}"/>
              </a:ext>
            </a:extLst>
          </p:cNvPr>
          <p:cNvSpPr/>
          <p:nvPr/>
        </p:nvSpPr>
        <p:spPr>
          <a:xfrm>
            <a:off x="5671130" y="227009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4652F6D0-DBDB-4AC6-BDC5-92D85B022F95}"/>
              </a:ext>
            </a:extLst>
          </p:cNvPr>
          <p:cNvSpPr/>
          <p:nvPr/>
        </p:nvSpPr>
        <p:spPr>
          <a:xfrm>
            <a:off x="4116644" y="264290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197C752A-49A5-4307-B70D-AC24646D31BE}"/>
              </a:ext>
            </a:extLst>
          </p:cNvPr>
          <p:cNvSpPr/>
          <p:nvPr/>
        </p:nvSpPr>
        <p:spPr>
          <a:xfrm>
            <a:off x="4494129" y="264055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9FF475D8-2AC9-40E5-95E6-F59979F9D833}"/>
              </a:ext>
            </a:extLst>
          </p:cNvPr>
          <p:cNvSpPr/>
          <p:nvPr/>
        </p:nvSpPr>
        <p:spPr>
          <a:xfrm>
            <a:off x="4913816" y="263820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B18F9FC6-36ED-40B7-A3E2-96F8F0645796}"/>
              </a:ext>
            </a:extLst>
          </p:cNvPr>
          <p:cNvSpPr/>
          <p:nvPr/>
        </p:nvSpPr>
        <p:spPr>
          <a:xfrm>
            <a:off x="5291300" y="263586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597B6128-1474-4F85-9DFD-17C2B36A63A5}"/>
              </a:ext>
            </a:extLst>
          </p:cNvPr>
          <p:cNvSpPr/>
          <p:nvPr/>
        </p:nvSpPr>
        <p:spPr>
          <a:xfrm>
            <a:off x="5682853" y="264758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63D71B15-077B-4A11-931C-C1E1144C8141}"/>
              </a:ext>
            </a:extLst>
          </p:cNvPr>
          <p:cNvSpPr/>
          <p:nvPr/>
        </p:nvSpPr>
        <p:spPr>
          <a:xfrm>
            <a:off x="4102574" y="302272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65E80699-FD64-4DB5-BC7A-931D53B1E151}"/>
              </a:ext>
            </a:extLst>
          </p:cNvPr>
          <p:cNvSpPr/>
          <p:nvPr/>
        </p:nvSpPr>
        <p:spPr>
          <a:xfrm>
            <a:off x="4480059" y="302037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8F96CD79-4681-4787-9A48-2699A4F43E1F}"/>
              </a:ext>
            </a:extLst>
          </p:cNvPr>
          <p:cNvSpPr/>
          <p:nvPr/>
        </p:nvSpPr>
        <p:spPr>
          <a:xfrm>
            <a:off x="4899746" y="301802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539B05E8-4FD3-4635-B42D-6CFE4EA2B2FE}"/>
              </a:ext>
            </a:extLst>
          </p:cNvPr>
          <p:cNvSpPr/>
          <p:nvPr/>
        </p:nvSpPr>
        <p:spPr>
          <a:xfrm>
            <a:off x="5277230" y="301568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19B5030A-68BA-4113-948E-8646DB3B2351}"/>
              </a:ext>
            </a:extLst>
          </p:cNvPr>
          <p:cNvSpPr/>
          <p:nvPr/>
        </p:nvSpPr>
        <p:spPr>
          <a:xfrm>
            <a:off x="5668783" y="302740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A97821E7-33CD-45AC-94FD-84C127C55077}"/>
              </a:ext>
            </a:extLst>
          </p:cNvPr>
          <p:cNvSpPr/>
          <p:nvPr/>
        </p:nvSpPr>
        <p:spPr>
          <a:xfrm>
            <a:off x="4114297" y="340021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4AE018A4-9641-4952-98CF-9B7281B0E105}"/>
              </a:ext>
            </a:extLst>
          </p:cNvPr>
          <p:cNvSpPr/>
          <p:nvPr/>
        </p:nvSpPr>
        <p:spPr>
          <a:xfrm>
            <a:off x="4491782" y="339786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0CE52E8C-A8EC-4BFB-80EE-B66C1DFD661D}"/>
              </a:ext>
            </a:extLst>
          </p:cNvPr>
          <p:cNvSpPr/>
          <p:nvPr/>
        </p:nvSpPr>
        <p:spPr>
          <a:xfrm>
            <a:off x="4911469" y="33955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C5BFDF09-E22B-4392-AB0F-0B0B840C24DA}"/>
              </a:ext>
            </a:extLst>
          </p:cNvPr>
          <p:cNvSpPr/>
          <p:nvPr/>
        </p:nvSpPr>
        <p:spPr>
          <a:xfrm>
            <a:off x="5288953" y="33931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C716F820-A2CF-487F-81F3-4C888D524635}"/>
              </a:ext>
            </a:extLst>
          </p:cNvPr>
          <p:cNvSpPr/>
          <p:nvPr/>
        </p:nvSpPr>
        <p:spPr>
          <a:xfrm>
            <a:off x="5680506" y="340489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71062F9B-5BE5-4976-8E35-FB8A05AB2BDF}"/>
              </a:ext>
            </a:extLst>
          </p:cNvPr>
          <p:cNvSpPr/>
          <p:nvPr/>
        </p:nvSpPr>
        <p:spPr>
          <a:xfrm>
            <a:off x="4126017" y="379176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460A6BDC-C1FB-490D-9419-7D900C3BD1EB}"/>
              </a:ext>
            </a:extLst>
          </p:cNvPr>
          <p:cNvSpPr/>
          <p:nvPr/>
        </p:nvSpPr>
        <p:spPr>
          <a:xfrm>
            <a:off x="4503502" y="378941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09817614-9071-4ABA-87EF-A39445868683}"/>
              </a:ext>
            </a:extLst>
          </p:cNvPr>
          <p:cNvSpPr/>
          <p:nvPr/>
        </p:nvSpPr>
        <p:spPr>
          <a:xfrm>
            <a:off x="4923189" y="378706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F633D039-7B4C-4DD7-97C5-B778BE08DFE5}"/>
              </a:ext>
            </a:extLst>
          </p:cNvPr>
          <p:cNvSpPr/>
          <p:nvPr/>
        </p:nvSpPr>
        <p:spPr>
          <a:xfrm>
            <a:off x="5300673" y="3784718"/>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30CF740D-5294-4C96-A7EC-0DF41A9A6471}"/>
              </a:ext>
            </a:extLst>
          </p:cNvPr>
          <p:cNvSpPr/>
          <p:nvPr/>
        </p:nvSpPr>
        <p:spPr>
          <a:xfrm>
            <a:off x="5678156" y="379643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Equals 35">
            <a:extLst>
              <a:ext uri="{FF2B5EF4-FFF2-40B4-BE49-F238E27FC236}">
                <a16:creationId xmlns="" xmlns:a16="http://schemas.microsoft.com/office/drawing/2014/main" id="{6738576F-0425-44EA-BB7C-55C33313FC9B}"/>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530973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extLst>
              <p:ext uri="{D42A27DB-BD31-4B8C-83A1-F6EECF244321}">
                <p14:modId xmlns="" xmlns:p14="http://schemas.microsoft.com/office/powerpoint/2010/main" val="597269632"/>
              </p:ext>
            </p:extLst>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extLst>
                  <a:ext uri="{0D108BD9-81ED-4DB2-BD59-A6C34878D82A}">
                    <a16:rowId xmlns="" xmlns:a16="http://schemas.microsoft.com/office/drawing/2014/main" val="2530891781"/>
                  </a:ext>
                </a:extLst>
              </a:tr>
              <a:tr h="382291">
                <a:tc>
                  <a:txBody>
                    <a:bodyPr/>
                    <a:lstStyle/>
                    <a:p>
                      <a:pPr algn="ctr"/>
                      <a:endParaRPr lang="en-US"/>
                    </a:p>
                  </a:txBody>
                  <a:tcPr anchor="ctr">
                    <a:solidFill>
                      <a:schemeClr val="bg1">
                        <a:lumMod val="65000"/>
                      </a:schemeClr>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solidFill>
                      <a:schemeClr val="bg1">
                        <a:lumMod val="65000"/>
                      </a:schemeClr>
                    </a:solidFill>
                  </a:tcPr>
                </a:tc>
                <a:extLst>
                  <a:ext uri="{0D108BD9-81ED-4DB2-BD59-A6C34878D82A}">
                    <a16:rowId xmlns="" xmlns:a16="http://schemas.microsoft.com/office/drawing/2014/main" val="1246867671"/>
                  </a:ext>
                </a:extLst>
              </a:tr>
              <a:tr h="382291">
                <a:tc>
                  <a:txBody>
                    <a:bodyPr/>
                    <a:lstStyle/>
                    <a:p>
                      <a:pPr algn="ctr"/>
                      <a:endParaRPr lang="en-US" dirty="0"/>
                    </a:p>
                  </a:txBody>
                  <a:tcPr anchor="ctr">
                    <a:solidFill>
                      <a:schemeClr val="bg1">
                        <a:lumMod val="65000"/>
                      </a:schemeClr>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solidFill>
                      <a:schemeClr val="bg1">
                        <a:lumMod val="65000"/>
                      </a:schemeClr>
                    </a:solidFill>
                  </a:tcPr>
                </a:tc>
                <a:extLst>
                  <a:ext uri="{0D108BD9-81ED-4DB2-BD59-A6C34878D82A}">
                    <a16:rowId xmlns="" xmlns:a16="http://schemas.microsoft.com/office/drawing/2014/main" val="122307687"/>
                  </a:ext>
                </a:extLst>
              </a:tr>
              <a:tr h="382291">
                <a:tc>
                  <a:txBody>
                    <a:bodyPr/>
                    <a:lstStyle/>
                    <a:p>
                      <a:pPr algn="ctr"/>
                      <a:endParaRPr lang="en-US" dirty="0"/>
                    </a:p>
                  </a:txBody>
                  <a:tcPr anchor="ctr">
                    <a:solidFill>
                      <a:schemeClr val="bg1">
                        <a:lumMod val="65000"/>
                      </a:schemeClr>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solidFill>
                      <a:schemeClr val="bg1">
                        <a:lumMod val="65000"/>
                      </a:schemeClr>
                    </a:solidFill>
                  </a:tcPr>
                </a:tc>
                <a:extLst>
                  <a:ext uri="{0D108BD9-81ED-4DB2-BD59-A6C34878D82A}">
                    <a16:rowId xmlns="" xmlns:a16="http://schemas.microsoft.com/office/drawing/2014/main" val="327148248"/>
                  </a:ext>
                </a:extLst>
              </a:tr>
              <a:tr h="382291">
                <a:tc>
                  <a:txBody>
                    <a:bodyPr/>
                    <a:lstStyle/>
                    <a:p>
                      <a:pPr algn="ctr"/>
                      <a:endParaRPr lang="en-US" dirty="0"/>
                    </a:p>
                  </a:txBody>
                  <a:tcPr anchor="ctr">
                    <a:solidFill>
                      <a:schemeClr val="bg1">
                        <a:lumMod val="65000"/>
                      </a:schemeClr>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solidFill>
                      <a:schemeClr val="bg1">
                        <a:lumMod val="65000"/>
                      </a:schemeClr>
                    </a:solidFill>
                  </a:tcPr>
                </a:tc>
                <a:extLst>
                  <a:ext uri="{0D108BD9-81ED-4DB2-BD59-A6C34878D82A}">
                    <a16:rowId xmlns="" xmlns:a16="http://schemas.microsoft.com/office/drawing/2014/main" val="3807760174"/>
                  </a:ext>
                </a:extLst>
              </a:tr>
              <a:tr h="382291">
                <a:tc>
                  <a:txBody>
                    <a:bodyPr/>
                    <a:lstStyle/>
                    <a:p>
                      <a:pPr algn="ctr"/>
                      <a:endParaRPr lang="en-US" dirty="0"/>
                    </a:p>
                  </a:txBody>
                  <a:tcPr anchor="ctr">
                    <a:solidFill>
                      <a:schemeClr val="bg1">
                        <a:lumMod val="65000"/>
                      </a:schemeClr>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solidFill>
                      <a:schemeClr val="bg1">
                        <a:lumMod val="65000"/>
                      </a:schemeClr>
                    </a:solidFill>
                  </a:tcPr>
                </a:tc>
                <a:extLst>
                  <a:ext uri="{0D108BD9-81ED-4DB2-BD59-A6C34878D82A}">
                    <a16:rowId xmlns="" xmlns:a16="http://schemas.microsoft.com/office/drawing/2014/main" val="189591463"/>
                  </a:ext>
                </a:extLst>
              </a:tr>
              <a:tr h="382291">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tc>
                  <a:txBody>
                    <a:bodyPr/>
                    <a:lstStyle/>
                    <a:p>
                      <a:pPr algn="ctr"/>
                      <a:endParaRPr lang="en-US" dirty="0"/>
                    </a:p>
                  </a:txBody>
                  <a:tcPr anchor="ctr">
                    <a:solidFill>
                      <a:schemeClr val="bg1">
                        <a:lumMod val="65000"/>
                      </a:schemeClr>
                    </a:solidFill>
                  </a:tcP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normAutofit/>
          </a:bodyPr>
          <a:lstStyle/>
          <a:p>
            <a:pPr algn="l"/>
            <a:r>
              <a:rPr lang="en-US" dirty="0"/>
              <a:t>This is true for all the shaded points (the kernel crosses the input boundary)</a:t>
            </a:r>
          </a:p>
          <a:p>
            <a:pPr algn="l"/>
            <a:r>
              <a:rPr lang="en-US" dirty="0"/>
              <a:t>This results in an output which is of smaller dimensions than the input</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2530891781"/>
                  </a:ext>
                </a:extLst>
              </a:tr>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D9A79C18-8B04-49E6-8B7B-540AACA89FC1}"/>
              </a:ext>
            </a:extLst>
          </p:cNvPr>
          <p:cNvSpPr/>
          <p:nvPr/>
        </p:nvSpPr>
        <p:spPr>
          <a:xfrm>
            <a:off x="4482406" y="22630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E5CAD40B-8161-42BA-A0C3-C275B76B8C45}"/>
              </a:ext>
            </a:extLst>
          </p:cNvPr>
          <p:cNvSpPr/>
          <p:nvPr/>
        </p:nvSpPr>
        <p:spPr>
          <a:xfrm>
            <a:off x="4902093" y="226072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0F2FBC6A-8356-49AD-9D7E-DDFA46E4328A}"/>
              </a:ext>
            </a:extLst>
          </p:cNvPr>
          <p:cNvSpPr/>
          <p:nvPr/>
        </p:nvSpPr>
        <p:spPr>
          <a:xfrm>
            <a:off x="5279577" y="225837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10917E4E-9A23-4F40-8237-F5EDD303267D}"/>
              </a:ext>
            </a:extLst>
          </p:cNvPr>
          <p:cNvSpPr/>
          <p:nvPr/>
        </p:nvSpPr>
        <p:spPr>
          <a:xfrm>
            <a:off x="5671130" y="227009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4652F6D0-DBDB-4AC6-BDC5-92D85B022F95}"/>
              </a:ext>
            </a:extLst>
          </p:cNvPr>
          <p:cNvSpPr/>
          <p:nvPr/>
        </p:nvSpPr>
        <p:spPr>
          <a:xfrm>
            <a:off x="4116644" y="264290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197C752A-49A5-4307-B70D-AC24646D31BE}"/>
              </a:ext>
            </a:extLst>
          </p:cNvPr>
          <p:cNvSpPr/>
          <p:nvPr/>
        </p:nvSpPr>
        <p:spPr>
          <a:xfrm>
            <a:off x="4494129" y="264055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9FF475D8-2AC9-40E5-95E6-F59979F9D833}"/>
              </a:ext>
            </a:extLst>
          </p:cNvPr>
          <p:cNvSpPr/>
          <p:nvPr/>
        </p:nvSpPr>
        <p:spPr>
          <a:xfrm>
            <a:off x="4913816" y="263820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B18F9FC6-36ED-40B7-A3E2-96F8F0645796}"/>
              </a:ext>
            </a:extLst>
          </p:cNvPr>
          <p:cNvSpPr/>
          <p:nvPr/>
        </p:nvSpPr>
        <p:spPr>
          <a:xfrm>
            <a:off x="5291300" y="263586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597B6128-1474-4F85-9DFD-17C2B36A63A5}"/>
              </a:ext>
            </a:extLst>
          </p:cNvPr>
          <p:cNvSpPr/>
          <p:nvPr/>
        </p:nvSpPr>
        <p:spPr>
          <a:xfrm>
            <a:off x="5682853" y="264758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63D71B15-077B-4A11-931C-C1E1144C8141}"/>
              </a:ext>
            </a:extLst>
          </p:cNvPr>
          <p:cNvSpPr/>
          <p:nvPr/>
        </p:nvSpPr>
        <p:spPr>
          <a:xfrm>
            <a:off x="4102574" y="302272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65E80699-FD64-4DB5-BC7A-931D53B1E151}"/>
              </a:ext>
            </a:extLst>
          </p:cNvPr>
          <p:cNvSpPr/>
          <p:nvPr/>
        </p:nvSpPr>
        <p:spPr>
          <a:xfrm>
            <a:off x="4480059" y="302037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8F96CD79-4681-4787-9A48-2699A4F43E1F}"/>
              </a:ext>
            </a:extLst>
          </p:cNvPr>
          <p:cNvSpPr/>
          <p:nvPr/>
        </p:nvSpPr>
        <p:spPr>
          <a:xfrm>
            <a:off x="4899746" y="301802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539B05E8-4FD3-4635-B42D-6CFE4EA2B2FE}"/>
              </a:ext>
            </a:extLst>
          </p:cNvPr>
          <p:cNvSpPr/>
          <p:nvPr/>
        </p:nvSpPr>
        <p:spPr>
          <a:xfrm>
            <a:off x="5277230" y="301568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19B5030A-68BA-4113-948E-8646DB3B2351}"/>
              </a:ext>
            </a:extLst>
          </p:cNvPr>
          <p:cNvSpPr/>
          <p:nvPr/>
        </p:nvSpPr>
        <p:spPr>
          <a:xfrm>
            <a:off x="5668783" y="302740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 xmlns:a16="http://schemas.microsoft.com/office/drawing/2014/main" id="{A97821E7-33CD-45AC-94FD-84C127C55077}"/>
              </a:ext>
            </a:extLst>
          </p:cNvPr>
          <p:cNvSpPr/>
          <p:nvPr/>
        </p:nvSpPr>
        <p:spPr>
          <a:xfrm>
            <a:off x="4114297" y="3400213"/>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 xmlns:a16="http://schemas.microsoft.com/office/drawing/2014/main" id="{4AE018A4-9641-4952-98CF-9B7281B0E105}"/>
              </a:ext>
            </a:extLst>
          </p:cNvPr>
          <p:cNvSpPr/>
          <p:nvPr/>
        </p:nvSpPr>
        <p:spPr>
          <a:xfrm>
            <a:off x="4491782" y="3397865"/>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0CE52E8C-A8EC-4BFB-80EE-B66C1DFD661D}"/>
              </a:ext>
            </a:extLst>
          </p:cNvPr>
          <p:cNvSpPr/>
          <p:nvPr/>
        </p:nvSpPr>
        <p:spPr>
          <a:xfrm>
            <a:off x="4911469" y="33955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C5BFDF09-E22B-4392-AB0F-0B0B840C24DA}"/>
              </a:ext>
            </a:extLst>
          </p:cNvPr>
          <p:cNvSpPr/>
          <p:nvPr/>
        </p:nvSpPr>
        <p:spPr>
          <a:xfrm>
            <a:off x="5288953" y="339316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 xmlns:a16="http://schemas.microsoft.com/office/drawing/2014/main" id="{C716F820-A2CF-487F-81F3-4C888D524635}"/>
              </a:ext>
            </a:extLst>
          </p:cNvPr>
          <p:cNvSpPr/>
          <p:nvPr/>
        </p:nvSpPr>
        <p:spPr>
          <a:xfrm>
            <a:off x="5680506" y="340489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71062F9B-5BE5-4976-8E35-FB8A05AB2BDF}"/>
              </a:ext>
            </a:extLst>
          </p:cNvPr>
          <p:cNvSpPr/>
          <p:nvPr/>
        </p:nvSpPr>
        <p:spPr>
          <a:xfrm>
            <a:off x="4126017" y="379176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460A6BDC-C1FB-490D-9419-7D900C3BD1EB}"/>
              </a:ext>
            </a:extLst>
          </p:cNvPr>
          <p:cNvSpPr/>
          <p:nvPr/>
        </p:nvSpPr>
        <p:spPr>
          <a:xfrm>
            <a:off x="4503502" y="378941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09817614-9071-4ABA-87EF-A39445868683}"/>
              </a:ext>
            </a:extLst>
          </p:cNvPr>
          <p:cNvSpPr/>
          <p:nvPr/>
        </p:nvSpPr>
        <p:spPr>
          <a:xfrm>
            <a:off x="4923189" y="378706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F633D039-7B4C-4DD7-97C5-B778BE08DFE5}"/>
              </a:ext>
            </a:extLst>
          </p:cNvPr>
          <p:cNvSpPr/>
          <p:nvPr/>
        </p:nvSpPr>
        <p:spPr>
          <a:xfrm>
            <a:off x="5300673" y="3784718"/>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30CF740D-5294-4C96-A7EC-0DF41A9A6471}"/>
              </a:ext>
            </a:extLst>
          </p:cNvPr>
          <p:cNvSpPr/>
          <p:nvPr/>
        </p:nvSpPr>
        <p:spPr>
          <a:xfrm>
            <a:off x="5678156" y="379643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Equals 35">
            <a:extLst>
              <a:ext uri="{FF2B5EF4-FFF2-40B4-BE49-F238E27FC236}">
                <a16:creationId xmlns="" xmlns:a16="http://schemas.microsoft.com/office/drawing/2014/main" id="{3C8B7C7B-7003-47A1-A82B-96E62D4F23AF}"/>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7761316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877266"/>
          </a:xfrm>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As the size of the kernel increases, this becomes true for even more pixels</a:t>
            </a:r>
          </a:p>
          <a:p>
            <a:r>
              <a:rPr lang="en-US" dirty="0"/>
              <a:t>For example, let's consider a 5 x 5 kernel</a:t>
            </a:r>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extLst>
              <p:ext uri="{D42A27DB-BD31-4B8C-83A1-F6EECF244321}">
                <p14:modId xmlns="" xmlns:p14="http://schemas.microsoft.com/office/powerpoint/2010/main" val="142435066"/>
              </p:ext>
            </p:extLst>
          </p:nvPr>
        </p:nvGraphicFramePr>
        <p:xfrm>
          <a:off x="4034581" y="2615875"/>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2307687"/>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288288819"/>
              </p:ext>
            </p:extLst>
          </p:nvPr>
        </p:nvGraphicFramePr>
        <p:xfrm>
          <a:off x="584979" y="1825624"/>
          <a:ext cx="1904004" cy="1888245"/>
        </p:xfrm>
        <a:graphic>
          <a:graphicData uri="http://schemas.openxmlformats.org/drawingml/2006/table">
            <a:tbl>
              <a:tblPr firstRow="1" bandRow="1">
                <a:tableStyleId>{5940675A-B579-460E-94D1-54222C63F5DA}</a:tableStyleId>
              </a:tblPr>
              <a:tblGrid>
                <a:gridCol w="380528">
                  <a:extLst>
                    <a:ext uri="{9D8B030D-6E8A-4147-A177-3AD203B41FA5}">
                      <a16:colId xmlns="" xmlns:a16="http://schemas.microsoft.com/office/drawing/2014/main" val="2325746083"/>
                    </a:ext>
                  </a:extLst>
                </a:gridCol>
                <a:gridCol w="380528">
                  <a:extLst>
                    <a:ext uri="{9D8B030D-6E8A-4147-A177-3AD203B41FA5}">
                      <a16:colId xmlns="" xmlns:a16="http://schemas.microsoft.com/office/drawing/2014/main" val="1306752537"/>
                    </a:ext>
                  </a:extLst>
                </a:gridCol>
                <a:gridCol w="380528">
                  <a:extLst>
                    <a:ext uri="{9D8B030D-6E8A-4147-A177-3AD203B41FA5}">
                      <a16:colId xmlns="" xmlns:a16="http://schemas.microsoft.com/office/drawing/2014/main" val="879769399"/>
                    </a:ext>
                  </a:extLst>
                </a:gridCol>
                <a:gridCol w="381892">
                  <a:extLst>
                    <a:ext uri="{9D8B030D-6E8A-4147-A177-3AD203B41FA5}">
                      <a16:colId xmlns="" xmlns:a16="http://schemas.microsoft.com/office/drawing/2014/main" val="485200780"/>
                    </a:ext>
                  </a:extLst>
                </a:gridCol>
                <a:gridCol w="380528">
                  <a:extLst>
                    <a:ext uri="{9D8B030D-6E8A-4147-A177-3AD203B41FA5}">
                      <a16:colId xmlns="" xmlns:a16="http://schemas.microsoft.com/office/drawing/2014/main" val="3573532022"/>
                    </a:ext>
                  </a:extLst>
                </a:gridCol>
              </a:tblGrid>
              <a:tr h="377649">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230768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355612913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970405959"/>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65931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6931839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857388"/>
          </a:xfrm>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As the size of the kernel increases, this becomes true for even more pixels</a:t>
            </a:r>
          </a:p>
          <a:p>
            <a:r>
              <a:rPr lang="en-US" dirty="0"/>
              <a:t>For example, let's consider a 5 x 5 kernel</a:t>
            </a:r>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615875"/>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2307687"/>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3273706968"/>
              </p:ext>
            </p:extLst>
          </p:nvPr>
        </p:nvGraphicFramePr>
        <p:xfrm>
          <a:off x="978876" y="1825624"/>
          <a:ext cx="1904004" cy="1888245"/>
        </p:xfrm>
        <a:graphic>
          <a:graphicData uri="http://schemas.openxmlformats.org/drawingml/2006/table">
            <a:tbl>
              <a:tblPr firstRow="1" bandRow="1">
                <a:tableStyleId>{5940675A-B579-460E-94D1-54222C63F5DA}</a:tableStyleId>
              </a:tblPr>
              <a:tblGrid>
                <a:gridCol w="380528">
                  <a:extLst>
                    <a:ext uri="{9D8B030D-6E8A-4147-A177-3AD203B41FA5}">
                      <a16:colId xmlns="" xmlns:a16="http://schemas.microsoft.com/office/drawing/2014/main" val="2325746083"/>
                    </a:ext>
                  </a:extLst>
                </a:gridCol>
                <a:gridCol w="380528">
                  <a:extLst>
                    <a:ext uri="{9D8B030D-6E8A-4147-A177-3AD203B41FA5}">
                      <a16:colId xmlns="" xmlns:a16="http://schemas.microsoft.com/office/drawing/2014/main" val="1306752537"/>
                    </a:ext>
                  </a:extLst>
                </a:gridCol>
                <a:gridCol w="380528">
                  <a:extLst>
                    <a:ext uri="{9D8B030D-6E8A-4147-A177-3AD203B41FA5}">
                      <a16:colId xmlns="" xmlns:a16="http://schemas.microsoft.com/office/drawing/2014/main" val="879769399"/>
                    </a:ext>
                  </a:extLst>
                </a:gridCol>
                <a:gridCol w="381892">
                  <a:extLst>
                    <a:ext uri="{9D8B030D-6E8A-4147-A177-3AD203B41FA5}">
                      <a16:colId xmlns="" xmlns:a16="http://schemas.microsoft.com/office/drawing/2014/main" val="485200780"/>
                    </a:ext>
                  </a:extLst>
                </a:gridCol>
                <a:gridCol w="380528">
                  <a:extLst>
                    <a:ext uri="{9D8B030D-6E8A-4147-A177-3AD203B41FA5}">
                      <a16:colId xmlns="" xmlns:a16="http://schemas.microsoft.com/office/drawing/2014/main" val="3573532022"/>
                    </a:ext>
                  </a:extLst>
                </a:gridCol>
              </a:tblGrid>
              <a:tr h="377649">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230768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355612913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970405959"/>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65931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 xmlns:a16="http://schemas.microsoft.com/office/drawing/2014/main" id="{200D0E85-A3AC-40E2-8347-26290B8665A7}"/>
              </a:ext>
            </a:extLst>
          </p:cNvPr>
          <p:cNvSpPr/>
          <p:nvPr/>
        </p:nvSpPr>
        <p:spPr>
          <a:xfrm>
            <a:off x="4482406" y="265696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1939818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857388"/>
          </a:xfrm>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As the size of the kernel increases, this becomes true for even more pixels</a:t>
            </a:r>
          </a:p>
          <a:p>
            <a:r>
              <a:rPr lang="en-US" dirty="0"/>
              <a:t>For example, let's consider a 5 x 5 kernel</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615875"/>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2307687"/>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1378163681"/>
              </p:ext>
            </p:extLst>
          </p:nvPr>
        </p:nvGraphicFramePr>
        <p:xfrm>
          <a:off x="1358706" y="1825624"/>
          <a:ext cx="1904004" cy="1888245"/>
        </p:xfrm>
        <a:graphic>
          <a:graphicData uri="http://schemas.openxmlformats.org/drawingml/2006/table">
            <a:tbl>
              <a:tblPr firstRow="1" bandRow="1">
                <a:tableStyleId>{5940675A-B579-460E-94D1-54222C63F5DA}</a:tableStyleId>
              </a:tblPr>
              <a:tblGrid>
                <a:gridCol w="380528">
                  <a:extLst>
                    <a:ext uri="{9D8B030D-6E8A-4147-A177-3AD203B41FA5}">
                      <a16:colId xmlns="" xmlns:a16="http://schemas.microsoft.com/office/drawing/2014/main" val="2325746083"/>
                    </a:ext>
                  </a:extLst>
                </a:gridCol>
                <a:gridCol w="380528">
                  <a:extLst>
                    <a:ext uri="{9D8B030D-6E8A-4147-A177-3AD203B41FA5}">
                      <a16:colId xmlns="" xmlns:a16="http://schemas.microsoft.com/office/drawing/2014/main" val="1306752537"/>
                    </a:ext>
                  </a:extLst>
                </a:gridCol>
                <a:gridCol w="380528">
                  <a:extLst>
                    <a:ext uri="{9D8B030D-6E8A-4147-A177-3AD203B41FA5}">
                      <a16:colId xmlns="" xmlns:a16="http://schemas.microsoft.com/office/drawing/2014/main" val="879769399"/>
                    </a:ext>
                  </a:extLst>
                </a:gridCol>
                <a:gridCol w="381892">
                  <a:extLst>
                    <a:ext uri="{9D8B030D-6E8A-4147-A177-3AD203B41FA5}">
                      <a16:colId xmlns="" xmlns:a16="http://schemas.microsoft.com/office/drawing/2014/main" val="485200780"/>
                    </a:ext>
                  </a:extLst>
                </a:gridCol>
                <a:gridCol w="380528">
                  <a:extLst>
                    <a:ext uri="{9D8B030D-6E8A-4147-A177-3AD203B41FA5}">
                      <a16:colId xmlns="" xmlns:a16="http://schemas.microsoft.com/office/drawing/2014/main" val="3573532022"/>
                    </a:ext>
                  </a:extLst>
                </a:gridCol>
              </a:tblGrid>
              <a:tr h="377649">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230768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355612913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970405959"/>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65931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 xmlns:a16="http://schemas.microsoft.com/office/drawing/2014/main" id="{200D0E85-A3AC-40E2-8347-26290B8665A7}"/>
              </a:ext>
            </a:extLst>
          </p:cNvPr>
          <p:cNvSpPr/>
          <p:nvPr/>
        </p:nvSpPr>
        <p:spPr>
          <a:xfrm>
            <a:off x="4482406" y="265696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43C010F2-93F2-4A91-A638-75B4670CEB2C}"/>
              </a:ext>
            </a:extLst>
          </p:cNvPr>
          <p:cNvSpPr/>
          <p:nvPr/>
        </p:nvSpPr>
        <p:spPr>
          <a:xfrm>
            <a:off x="4888027" y="265461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339562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5"/>
            <a:ext cx="10515600" cy="658605"/>
          </a:xfrm>
        </p:spPr>
        <p:txBody>
          <a:bodyPr>
            <a:normAutofit fontScale="90000"/>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As the size of the kernel increases, this becomes true for even more pixels</a:t>
            </a:r>
          </a:p>
          <a:p>
            <a:r>
              <a:rPr lang="en-US" dirty="0"/>
              <a:t>For example, let's consider a 5 x 5 kernel</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615875"/>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2307687"/>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2770531306"/>
              </p:ext>
            </p:extLst>
          </p:nvPr>
        </p:nvGraphicFramePr>
        <p:xfrm>
          <a:off x="1358706" y="2613421"/>
          <a:ext cx="1904004" cy="1888245"/>
        </p:xfrm>
        <a:graphic>
          <a:graphicData uri="http://schemas.openxmlformats.org/drawingml/2006/table">
            <a:tbl>
              <a:tblPr firstRow="1" bandRow="1">
                <a:tableStyleId>{5940675A-B579-460E-94D1-54222C63F5DA}</a:tableStyleId>
              </a:tblPr>
              <a:tblGrid>
                <a:gridCol w="380528">
                  <a:extLst>
                    <a:ext uri="{9D8B030D-6E8A-4147-A177-3AD203B41FA5}">
                      <a16:colId xmlns="" xmlns:a16="http://schemas.microsoft.com/office/drawing/2014/main" val="2325746083"/>
                    </a:ext>
                  </a:extLst>
                </a:gridCol>
                <a:gridCol w="380528">
                  <a:extLst>
                    <a:ext uri="{9D8B030D-6E8A-4147-A177-3AD203B41FA5}">
                      <a16:colId xmlns="" xmlns:a16="http://schemas.microsoft.com/office/drawing/2014/main" val="1306752537"/>
                    </a:ext>
                  </a:extLst>
                </a:gridCol>
                <a:gridCol w="380528">
                  <a:extLst>
                    <a:ext uri="{9D8B030D-6E8A-4147-A177-3AD203B41FA5}">
                      <a16:colId xmlns="" xmlns:a16="http://schemas.microsoft.com/office/drawing/2014/main" val="879769399"/>
                    </a:ext>
                  </a:extLst>
                </a:gridCol>
                <a:gridCol w="381892">
                  <a:extLst>
                    <a:ext uri="{9D8B030D-6E8A-4147-A177-3AD203B41FA5}">
                      <a16:colId xmlns="" xmlns:a16="http://schemas.microsoft.com/office/drawing/2014/main" val="485200780"/>
                    </a:ext>
                  </a:extLst>
                </a:gridCol>
                <a:gridCol w="380528">
                  <a:extLst>
                    <a:ext uri="{9D8B030D-6E8A-4147-A177-3AD203B41FA5}">
                      <a16:colId xmlns="" xmlns:a16="http://schemas.microsoft.com/office/drawing/2014/main" val="3573532022"/>
                    </a:ext>
                  </a:extLst>
                </a:gridCol>
              </a:tblGrid>
              <a:tr h="377649">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dirty="0">
                          <a:solidFill>
                            <a:srgbClr val="FF0000"/>
                          </a:solidFill>
                        </a:rPr>
                        <a:t>X</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230768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355612913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970405959"/>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65931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 xmlns:a16="http://schemas.microsoft.com/office/drawing/2014/main" id="{200D0E85-A3AC-40E2-8347-26290B8665A7}"/>
              </a:ext>
            </a:extLst>
          </p:cNvPr>
          <p:cNvSpPr/>
          <p:nvPr/>
        </p:nvSpPr>
        <p:spPr>
          <a:xfrm>
            <a:off x="4482406" y="265696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43C010F2-93F2-4A91-A638-75B4670CEB2C}"/>
              </a:ext>
            </a:extLst>
          </p:cNvPr>
          <p:cNvSpPr/>
          <p:nvPr/>
        </p:nvSpPr>
        <p:spPr>
          <a:xfrm>
            <a:off x="4888027" y="265461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86C18319-2BE6-4A08-97E0-860532DDB55E}"/>
              </a:ext>
            </a:extLst>
          </p:cNvPr>
          <p:cNvSpPr/>
          <p:nvPr/>
        </p:nvSpPr>
        <p:spPr>
          <a:xfrm>
            <a:off x="4102575" y="305086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6625DA75-036C-4216-8605-657F5BFC7E5B}"/>
              </a:ext>
            </a:extLst>
          </p:cNvPr>
          <p:cNvSpPr/>
          <p:nvPr/>
        </p:nvSpPr>
        <p:spPr>
          <a:xfrm>
            <a:off x="4480060" y="304851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445EFA58-2B69-4A92-BD33-9F6C3A95E415}"/>
              </a:ext>
            </a:extLst>
          </p:cNvPr>
          <p:cNvSpPr/>
          <p:nvPr/>
        </p:nvSpPr>
        <p:spPr>
          <a:xfrm>
            <a:off x="4885681" y="304616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FB12E2C9-7922-4922-8903-F81A84644ACD}"/>
              </a:ext>
            </a:extLst>
          </p:cNvPr>
          <p:cNvSpPr/>
          <p:nvPr/>
        </p:nvSpPr>
        <p:spPr>
          <a:xfrm>
            <a:off x="4114295" y="342834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EEE92C30-35F7-4A68-9835-A4187BAD8093}"/>
              </a:ext>
            </a:extLst>
          </p:cNvPr>
          <p:cNvSpPr/>
          <p:nvPr/>
        </p:nvSpPr>
        <p:spPr>
          <a:xfrm>
            <a:off x="4491780" y="342599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0D1D4230-7BDB-4692-AB8D-84CDC54B87BA}"/>
              </a:ext>
            </a:extLst>
          </p:cNvPr>
          <p:cNvSpPr/>
          <p:nvPr/>
        </p:nvSpPr>
        <p:spPr>
          <a:xfrm>
            <a:off x="4897401" y="342365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7843253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5"/>
            <a:ext cx="10515600" cy="708301"/>
          </a:xfrm>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As the size of the kernel increases, this becomes true for even more pixels</a:t>
            </a:r>
          </a:p>
          <a:p>
            <a:r>
              <a:rPr lang="en-US" dirty="0"/>
              <a:t>For example, let's consider a 5 x 5 kernel</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extLst>
              <p:ext uri="{D42A27DB-BD31-4B8C-83A1-F6EECF244321}">
                <p14:modId xmlns="" xmlns:p14="http://schemas.microsoft.com/office/powerpoint/2010/main" val="3568878191"/>
              </p:ext>
            </p:extLst>
          </p:nvPr>
        </p:nvGraphicFramePr>
        <p:xfrm>
          <a:off x="4892710" y="2615875"/>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2307687"/>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1172808973"/>
              </p:ext>
            </p:extLst>
          </p:nvPr>
        </p:nvGraphicFramePr>
        <p:xfrm>
          <a:off x="1752605" y="2965118"/>
          <a:ext cx="1904004" cy="1888245"/>
        </p:xfrm>
        <a:graphic>
          <a:graphicData uri="http://schemas.openxmlformats.org/drawingml/2006/table">
            <a:tbl>
              <a:tblPr firstRow="1" bandRow="1">
                <a:tableStyleId>{5940675A-B579-460E-94D1-54222C63F5DA}</a:tableStyleId>
              </a:tblPr>
              <a:tblGrid>
                <a:gridCol w="380528">
                  <a:extLst>
                    <a:ext uri="{9D8B030D-6E8A-4147-A177-3AD203B41FA5}">
                      <a16:colId xmlns="" xmlns:a16="http://schemas.microsoft.com/office/drawing/2014/main" val="2325746083"/>
                    </a:ext>
                  </a:extLst>
                </a:gridCol>
                <a:gridCol w="380528">
                  <a:extLst>
                    <a:ext uri="{9D8B030D-6E8A-4147-A177-3AD203B41FA5}">
                      <a16:colId xmlns="" xmlns:a16="http://schemas.microsoft.com/office/drawing/2014/main" val="1306752537"/>
                    </a:ext>
                  </a:extLst>
                </a:gridCol>
                <a:gridCol w="380528">
                  <a:extLst>
                    <a:ext uri="{9D8B030D-6E8A-4147-A177-3AD203B41FA5}">
                      <a16:colId xmlns="" xmlns:a16="http://schemas.microsoft.com/office/drawing/2014/main" val="879769399"/>
                    </a:ext>
                  </a:extLst>
                </a:gridCol>
                <a:gridCol w="381892">
                  <a:extLst>
                    <a:ext uri="{9D8B030D-6E8A-4147-A177-3AD203B41FA5}">
                      <a16:colId xmlns="" xmlns:a16="http://schemas.microsoft.com/office/drawing/2014/main" val="485200780"/>
                    </a:ext>
                  </a:extLst>
                </a:gridCol>
                <a:gridCol w="380528">
                  <a:extLst>
                    <a:ext uri="{9D8B030D-6E8A-4147-A177-3AD203B41FA5}">
                      <a16:colId xmlns="" xmlns:a16="http://schemas.microsoft.com/office/drawing/2014/main" val="3573532022"/>
                    </a:ext>
                  </a:extLst>
                </a:gridCol>
              </a:tblGrid>
              <a:tr h="377649">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253089178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4686767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r>
                        <a:rPr lang="en-US" dirty="0">
                          <a:solidFill>
                            <a:srgbClr val="FF0000"/>
                          </a:solidFill>
                        </a:rPr>
                        <a:t>X</a:t>
                      </a:r>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355612913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970405959"/>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963050" y="265931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4220304"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 xmlns:a16="http://schemas.microsoft.com/office/drawing/2014/main" id="{200D0E85-A3AC-40E2-8347-26290B8665A7}"/>
              </a:ext>
            </a:extLst>
          </p:cNvPr>
          <p:cNvSpPr/>
          <p:nvPr/>
        </p:nvSpPr>
        <p:spPr>
          <a:xfrm>
            <a:off x="5340535" y="265696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43C010F2-93F2-4A91-A638-75B4670CEB2C}"/>
              </a:ext>
            </a:extLst>
          </p:cNvPr>
          <p:cNvSpPr/>
          <p:nvPr/>
        </p:nvSpPr>
        <p:spPr>
          <a:xfrm>
            <a:off x="5746156" y="265461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86C18319-2BE6-4A08-97E0-860532DDB55E}"/>
              </a:ext>
            </a:extLst>
          </p:cNvPr>
          <p:cNvSpPr/>
          <p:nvPr/>
        </p:nvSpPr>
        <p:spPr>
          <a:xfrm>
            <a:off x="4960704" y="305086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6625DA75-036C-4216-8605-657F5BFC7E5B}"/>
              </a:ext>
            </a:extLst>
          </p:cNvPr>
          <p:cNvSpPr/>
          <p:nvPr/>
        </p:nvSpPr>
        <p:spPr>
          <a:xfrm>
            <a:off x="5338189" y="304851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445EFA58-2B69-4A92-BD33-9F6C3A95E415}"/>
              </a:ext>
            </a:extLst>
          </p:cNvPr>
          <p:cNvSpPr/>
          <p:nvPr/>
        </p:nvSpPr>
        <p:spPr>
          <a:xfrm>
            <a:off x="5743810" y="304616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FB12E2C9-7922-4922-8903-F81A84644ACD}"/>
              </a:ext>
            </a:extLst>
          </p:cNvPr>
          <p:cNvSpPr/>
          <p:nvPr/>
        </p:nvSpPr>
        <p:spPr>
          <a:xfrm>
            <a:off x="4972424" y="342834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EEE92C30-35F7-4A68-9835-A4187BAD8093}"/>
              </a:ext>
            </a:extLst>
          </p:cNvPr>
          <p:cNvSpPr/>
          <p:nvPr/>
        </p:nvSpPr>
        <p:spPr>
          <a:xfrm>
            <a:off x="5349909" y="342599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0D1D4230-7BDB-4692-AB8D-84CDC54B87BA}"/>
              </a:ext>
            </a:extLst>
          </p:cNvPr>
          <p:cNvSpPr/>
          <p:nvPr/>
        </p:nvSpPr>
        <p:spPr>
          <a:xfrm>
            <a:off x="5755530" y="342365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5140704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5"/>
            <a:ext cx="10515600" cy="728179"/>
          </a:xfrm>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As the size of the kernel increases, this becomes true for even more pixels</a:t>
            </a:r>
          </a:p>
          <a:p>
            <a:r>
              <a:rPr lang="en-US" dirty="0"/>
              <a:t>For example, let's consider a 5 x 5 kernel</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892710" y="2615875"/>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2307687"/>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1185902976"/>
              </p:ext>
            </p:extLst>
          </p:nvPr>
        </p:nvGraphicFramePr>
        <p:xfrm>
          <a:off x="2132435" y="3344951"/>
          <a:ext cx="1904004" cy="1888245"/>
        </p:xfrm>
        <a:graphic>
          <a:graphicData uri="http://schemas.openxmlformats.org/drawingml/2006/table">
            <a:tbl>
              <a:tblPr firstRow="1" bandRow="1">
                <a:tableStyleId>{5940675A-B579-460E-94D1-54222C63F5DA}</a:tableStyleId>
              </a:tblPr>
              <a:tblGrid>
                <a:gridCol w="380528">
                  <a:extLst>
                    <a:ext uri="{9D8B030D-6E8A-4147-A177-3AD203B41FA5}">
                      <a16:colId xmlns="" xmlns:a16="http://schemas.microsoft.com/office/drawing/2014/main" val="2325746083"/>
                    </a:ext>
                  </a:extLst>
                </a:gridCol>
                <a:gridCol w="380528">
                  <a:extLst>
                    <a:ext uri="{9D8B030D-6E8A-4147-A177-3AD203B41FA5}">
                      <a16:colId xmlns="" xmlns:a16="http://schemas.microsoft.com/office/drawing/2014/main" val="1306752537"/>
                    </a:ext>
                  </a:extLst>
                </a:gridCol>
                <a:gridCol w="380528">
                  <a:extLst>
                    <a:ext uri="{9D8B030D-6E8A-4147-A177-3AD203B41FA5}">
                      <a16:colId xmlns="" xmlns:a16="http://schemas.microsoft.com/office/drawing/2014/main" val="879769399"/>
                    </a:ext>
                  </a:extLst>
                </a:gridCol>
                <a:gridCol w="381892">
                  <a:extLst>
                    <a:ext uri="{9D8B030D-6E8A-4147-A177-3AD203B41FA5}">
                      <a16:colId xmlns="" xmlns:a16="http://schemas.microsoft.com/office/drawing/2014/main" val="485200780"/>
                    </a:ext>
                  </a:extLst>
                </a:gridCol>
                <a:gridCol w="380528">
                  <a:extLst>
                    <a:ext uri="{9D8B030D-6E8A-4147-A177-3AD203B41FA5}">
                      <a16:colId xmlns="" xmlns:a16="http://schemas.microsoft.com/office/drawing/2014/main" val="3573532022"/>
                    </a:ext>
                  </a:extLst>
                </a:gridCol>
              </a:tblGrid>
              <a:tr h="377649">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253089178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46867671"/>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r>
                        <a:rPr lang="en-US" dirty="0">
                          <a:solidFill>
                            <a:srgbClr val="FF0000"/>
                          </a:solidFill>
                        </a:rPr>
                        <a:t>X</a:t>
                      </a:r>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3556129137"/>
                  </a:ext>
                </a:extLst>
              </a:tr>
              <a:tr h="377649">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970405959"/>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963050" y="265931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4220304"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 xmlns:a16="http://schemas.microsoft.com/office/drawing/2014/main" id="{200D0E85-A3AC-40E2-8347-26290B8665A7}"/>
              </a:ext>
            </a:extLst>
          </p:cNvPr>
          <p:cNvSpPr/>
          <p:nvPr/>
        </p:nvSpPr>
        <p:spPr>
          <a:xfrm>
            <a:off x="5340535" y="265696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43C010F2-93F2-4A91-A638-75B4670CEB2C}"/>
              </a:ext>
            </a:extLst>
          </p:cNvPr>
          <p:cNvSpPr/>
          <p:nvPr/>
        </p:nvSpPr>
        <p:spPr>
          <a:xfrm>
            <a:off x="5746156" y="265461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86C18319-2BE6-4A08-97E0-860532DDB55E}"/>
              </a:ext>
            </a:extLst>
          </p:cNvPr>
          <p:cNvSpPr/>
          <p:nvPr/>
        </p:nvSpPr>
        <p:spPr>
          <a:xfrm>
            <a:off x="4960704" y="305086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6625DA75-036C-4216-8605-657F5BFC7E5B}"/>
              </a:ext>
            </a:extLst>
          </p:cNvPr>
          <p:cNvSpPr/>
          <p:nvPr/>
        </p:nvSpPr>
        <p:spPr>
          <a:xfrm>
            <a:off x="5338189" y="304851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445EFA58-2B69-4A92-BD33-9F6C3A95E415}"/>
              </a:ext>
            </a:extLst>
          </p:cNvPr>
          <p:cNvSpPr/>
          <p:nvPr/>
        </p:nvSpPr>
        <p:spPr>
          <a:xfrm>
            <a:off x="5743810" y="304616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FB12E2C9-7922-4922-8903-F81A84644ACD}"/>
              </a:ext>
            </a:extLst>
          </p:cNvPr>
          <p:cNvSpPr/>
          <p:nvPr/>
        </p:nvSpPr>
        <p:spPr>
          <a:xfrm>
            <a:off x="4972424" y="342834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EEE92C30-35F7-4A68-9835-A4187BAD8093}"/>
              </a:ext>
            </a:extLst>
          </p:cNvPr>
          <p:cNvSpPr/>
          <p:nvPr/>
        </p:nvSpPr>
        <p:spPr>
          <a:xfrm>
            <a:off x="5349909" y="342599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0D1D4230-7BDB-4692-AB8D-84CDC54B87BA}"/>
              </a:ext>
            </a:extLst>
          </p:cNvPr>
          <p:cNvSpPr/>
          <p:nvPr/>
        </p:nvSpPr>
        <p:spPr>
          <a:xfrm>
            <a:off x="5755530" y="342365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9897921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p:txBody>
          <a:bodyPr/>
          <a:lstStyle/>
          <a:p>
            <a:pPr algn="ctr"/>
            <a:r>
              <a:rPr lang="en-US" dirty="0"/>
              <a:t>Calculation of Output Dimension</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extLst>
              <p:ext uri="{D42A27DB-BD31-4B8C-83A1-F6EECF244321}">
                <p14:modId xmlns="" xmlns:p14="http://schemas.microsoft.com/office/powerpoint/2010/main" val="3043308815"/>
              </p:ext>
            </p:extLst>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solidFill>
                      <a:schemeClr val="bg1">
                        <a:lumMod val="50000"/>
                      </a:schemeClr>
                    </a:solidFill>
                  </a:tcPr>
                </a:tc>
                <a:tc>
                  <a:txBody>
                    <a:bodyPr/>
                    <a:lstStyle/>
                    <a:p>
                      <a:pPr algn="ctr"/>
                      <a:endParaRPr lang="en-US"/>
                    </a:p>
                  </a:txBody>
                  <a:tcPr anchor="ctr">
                    <a:solidFill>
                      <a:schemeClr val="bg1">
                        <a:lumMod val="50000"/>
                      </a:schemeClr>
                    </a:solidFill>
                  </a:tcPr>
                </a:tc>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50000"/>
                      </a:schemeClr>
                    </a:solidFill>
                  </a:tcPr>
                </a:tc>
                <a:extLst>
                  <a:ext uri="{0D108BD9-81ED-4DB2-BD59-A6C34878D82A}">
                    <a16:rowId xmlns="" xmlns:a16="http://schemas.microsoft.com/office/drawing/2014/main" val="2530891781"/>
                  </a:ext>
                </a:extLst>
              </a:tr>
              <a:tr h="382291">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50000"/>
                      </a:schemeClr>
                    </a:solidFill>
                  </a:tcPr>
                </a:tc>
                <a:extLst>
                  <a:ext uri="{0D108BD9-81ED-4DB2-BD59-A6C34878D82A}">
                    <a16:rowId xmlns="" xmlns:a16="http://schemas.microsoft.com/office/drawing/2014/main" val="1246867671"/>
                  </a:ext>
                </a:extLst>
              </a:tr>
              <a:tr h="382291">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50000"/>
                      </a:schemeClr>
                    </a:solidFill>
                  </a:tcPr>
                </a:tc>
                <a:extLst>
                  <a:ext uri="{0D108BD9-81ED-4DB2-BD59-A6C34878D82A}">
                    <a16:rowId xmlns="" xmlns:a16="http://schemas.microsoft.com/office/drawing/2014/main" val="122307687"/>
                  </a:ext>
                </a:extLst>
              </a:tr>
              <a:tr h="382291">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50000"/>
                      </a:schemeClr>
                    </a:solidFill>
                  </a:tcPr>
                </a:tc>
                <a:extLst>
                  <a:ext uri="{0D108BD9-81ED-4DB2-BD59-A6C34878D82A}">
                    <a16:rowId xmlns="" xmlns:a16="http://schemas.microsoft.com/office/drawing/2014/main" val="327148248"/>
                  </a:ext>
                </a:extLst>
              </a:tr>
              <a:tr h="382291">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50000"/>
                      </a:schemeClr>
                    </a:solidFill>
                  </a:tcPr>
                </a:tc>
                <a:extLst>
                  <a:ext uri="{0D108BD9-81ED-4DB2-BD59-A6C34878D82A}">
                    <a16:rowId xmlns="" xmlns:a16="http://schemas.microsoft.com/office/drawing/2014/main" val="3807760174"/>
                  </a:ext>
                </a:extLst>
              </a:tr>
              <a:tr h="382291">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75000"/>
                      </a:schemeClr>
                    </a:solidFill>
                  </a:tcPr>
                </a:tc>
                <a:tc>
                  <a:txBody>
                    <a:bodyPr/>
                    <a:lstStyle/>
                    <a:p>
                      <a:pPr algn="ctr"/>
                      <a:endParaRPr lang="en-US" dirty="0"/>
                    </a:p>
                  </a:txBody>
                  <a:tcPr anchor="ctr">
                    <a:solidFill>
                      <a:schemeClr val="bg1">
                        <a:lumMod val="50000"/>
                      </a:schemeClr>
                    </a:solidFill>
                  </a:tcPr>
                </a:tc>
                <a:extLst>
                  <a:ext uri="{0D108BD9-81ED-4DB2-BD59-A6C34878D82A}">
                    <a16:rowId xmlns="" xmlns:a16="http://schemas.microsoft.com/office/drawing/2014/main" val="189591463"/>
                  </a:ext>
                </a:extLst>
              </a:tr>
              <a:tr h="382291">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50000"/>
                      </a:schemeClr>
                    </a:solidFill>
                  </a:tcPr>
                </a:tc>
                <a:tc>
                  <a:txBody>
                    <a:bodyPr/>
                    <a:lstStyle/>
                    <a:p>
                      <a:pPr algn="ctr"/>
                      <a:endParaRPr lang="en-US" dirty="0"/>
                    </a:p>
                  </a:txBody>
                  <a:tcPr anchor="ctr">
                    <a:solidFill>
                      <a:schemeClr val="bg1">
                        <a:lumMod val="50000"/>
                      </a:schemeClr>
                    </a:solidFill>
                  </a:tcPr>
                </a:tc>
                <a:extLst>
                  <a:ext uri="{0D108BD9-81ED-4DB2-BD59-A6C34878D82A}">
                    <a16:rowId xmlns="" xmlns:a16="http://schemas.microsoft.com/office/drawing/2014/main" val="1844451045"/>
                  </a:ext>
                </a:extLst>
              </a:tr>
            </a:tbl>
          </a:graphicData>
        </a:graphic>
      </p:graphicFrame>
      <mc:AlternateContent xmlns:mc="http://schemas.openxmlformats.org/markup-compatibility/2006">
        <mc:Choice xmlns="" xmlns:a14="http://schemas.microsoft.com/office/drawing/2010/main" Requires="a14">
          <p:sp>
            <p:nvSpPr>
              <p:cNvPr id="4" name="Content Placeholder 3">
                <a:extLst>
                  <a:ext uri="{FF2B5EF4-FFF2-40B4-BE49-F238E27FC236}">
                    <a16:creationId xmlns:a16="http://schemas.microsoft.com/office/drawing/2014/main" id="{46FB4FF0-16D1-4449-ADC9-FCA09A730D4C}"/>
                  </a:ext>
                </a:extLst>
              </p:cNvPr>
              <p:cNvSpPr>
                <a:spLocks noGrp="1"/>
              </p:cNvSpPr>
              <p:nvPr>
                <p:ph sz="half" idx="2"/>
              </p:nvPr>
            </p:nvSpPr>
            <p:spPr/>
            <p:txBody>
              <a:bodyPr/>
              <a:lstStyle/>
              <a:p>
                <a:r>
                  <a:rPr lang="en-US" dirty="0"/>
                  <a:t>As the size of the kernel increases, this becomes true for even more pixels</a:t>
                </a:r>
              </a:p>
              <a:p>
                <a:r>
                  <a:rPr lang="en-US" dirty="0"/>
                  <a:t>For example, let's consider a 5 x 5 kernel</a:t>
                </a:r>
              </a:p>
              <a:p>
                <a:r>
                  <a:rPr lang="en-US" dirty="0"/>
                  <a:t>In general;</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a:p>
                <a:endParaRPr lang="en-US" dirty="0"/>
              </a:p>
            </p:txBody>
          </p:sp>
        </mc:Choice>
        <mc:Fallback>
          <p:sp>
            <p:nvSpPr>
              <p:cNvPr id="4" name="Content Placeholder 3">
                <a:extLst>
                  <a:ext uri="{FF2B5EF4-FFF2-40B4-BE49-F238E27FC236}">
                    <a16:creationId xmlns:a14="http://schemas.microsoft.com/office/drawing/2010/main" xmlns="" xmlns:a16="http://schemas.microsoft.com/office/drawing/2014/main" id="{46FB4FF0-16D1-4449-ADC9-FCA09A730D4C}"/>
                  </a:ext>
                </a:extLst>
              </p:cNvPr>
              <p:cNvSpPr>
                <a:spLocks noGrp="1" noRot="1" noChangeAspect="1" noMove="1" noResize="1" noEditPoints="1" noAdjustHandles="1" noChangeArrowheads="1" noChangeShapeType="1" noTextEdit="1"/>
              </p:cNvSpPr>
              <p:nvPr>
                <p:ph sz="half" idx="2"/>
              </p:nvPr>
            </p:nvSpPr>
            <p:spPr>
              <a:blipFill>
                <a:blip r:embed="rId2"/>
                <a:stretch>
                  <a:fillRect l="-2118" t="-2241" r="-588"/>
                </a:stretch>
              </a:blipFill>
            </p:spPr>
            <p:txBody>
              <a:bodyPr/>
              <a:lstStyle/>
              <a:p>
                <a:r>
                  <a:rPr lang="en-US">
                    <a:noFill/>
                  </a:rPr>
                  <a:t> </a:t>
                </a:r>
              </a:p>
            </p:txBody>
          </p:sp>
        </mc:Fallback>
      </mc:AlternateContent>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extLst>
              <p:ext uri="{D42A27DB-BD31-4B8C-83A1-F6EECF244321}">
                <p14:modId xmlns="" xmlns:p14="http://schemas.microsoft.com/office/powerpoint/2010/main" val="2686156750"/>
              </p:ext>
            </p:extLst>
          </p:nvPr>
        </p:nvGraphicFramePr>
        <p:xfrm>
          <a:off x="4104917" y="2615875"/>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75257" y="265931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432511"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 xmlns:a16="http://schemas.microsoft.com/office/drawing/2014/main" id="{200D0E85-A3AC-40E2-8347-26290B8665A7}"/>
              </a:ext>
            </a:extLst>
          </p:cNvPr>
          <p:cNvSpPr/>
          <p:nvPr/>
        </p:nvSpPr>
        <p:spPr>
          <a:xfrm>
            <a:off x="4552742" y="265696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43C010F2-93F2-4A91-A638-75B4670CEB2C}"/>
              </a:ext>
            </a:extLst>
          </p:cNvPr>
          <p:cNvSpPr/>
          <p:nvPr/>
        </p:nvSpPr>
        <p:spPr>
          <a:xfrm>
            <a:off x="4958363" y="265461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86C18319-2BE6-4A08-97E0-860532DDB55E}"/>
              </a:ext>
            </a:extLst>
          </p:cNvPr>
          <p:cNvSpPr/>
          <p:nvPr/>
        </p:nvSpPr>
        <p:spPr>
          <a:xfrm>
            <a:off x="4172911" y="305086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6625DA75-036C-4216-8605-657F5BFC7E5B}"/>
              </a:ext>
            </a:extLst>
          </p:cNvPr>
          <p:cNvSpPr/>
          <p:nvPr/>
        </p:nvSpPr>
        <p:spPr>
          <a:xfrm>
            <a:off x="4550396" y="304851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445EFA58-2B69-4A92-BD33-9F6C3A95E415}"/>
              </a:ext>
            </a:extLst>
          </p:cNvPr>
          <p:cNvSpPr/>
          <p:nvPr/>
        </p:nvSpPr>
        <p:spPr>
          <a:xfrm>
            <a:off x="4956017" y="3046166"/>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FB12E2C9-7922-4922-8903-F81A84644ACD}"/>
              </a:ext>
            </a:extLst>
          </p:cNvPr>
          <p:cNvSpPr/>
          <p:nvPr/>
        </p:nvSpPr>
        <p:spPr>
          <a:xfrm>
            <a:off x="4184631" y="342834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EEE92C30-35F7-4A68-9835-A4187BAD8093}"/>
              </a:ext>
            </a:extLst>
          </p:cNvPr>
          <p:cNvSpPr/>
          <p:nvPr/>
        </p:nvSpPr>
        <p:spPr>
          <a:xfrm>
            <a:off x="4562116" y="342599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0D1D4230-7BDB-4692-AB8D-84CDC54B87BA}"/>
              </a:ext>
            </a:extLst>
          </p:cNvPr>
          <p:cNvSpPr/>
          <p:nvPr/>
        </p:nvSpPr>
        <p:spPr>
          <a:xfrm>
            <a:off x="4967737" y="3423651"/>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1770847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7673EA-DB7E-47D6-8A05-8B3C724CDDD7}"/>
              </a:ext>
            </a:extLst>
          </p:cNvPr>
          <p:cNvSpPr>
            <a:spLocks noGrp="1"/>
          </p:cNvSpPr>
          <p:nvPr>
            <p:ph type="title"/>
          </p:nvPr>
        </p:nvSpPr>
        <p:spPr>
          <a:xfrm>
            <a:off x="838200" y="365126"/>
            <a:ext cx="10515600" cy="787814"/>
          </a:xfrm>
        </p:spPr>
        <p:txBody>
          <a:bodyPr/>
          <a:lstStyle/>
          <a:p>
            <a:pPr algn="ctr"/>
            <a:r>
              <a:rPr lang="en-US" dirty="0"/>
              <a:t>Convolution</a:t>
            </a:r>
          </a:p>
        </p:txBody>
      </p:sp>
      <p:pic>
        <p:nvPicPr>
          <p:cNvPr id="5" name="Picture 4">
            <a:extLst>
              <a:ext uri="{FF2B5EF4-FFF2-40B4-BE49-F238E27FC236}">
                <a16:creationId xmlns="" xmlns:a16="http://schemas.microsoft.com/office/drawing/2014/main" id="{DAC3F6D4-3327-4C16-9B68-F5F19824F374}"/>
              </a:ext>
            </a:extLst>
          </p:cNvPr>
          <p:cNvPicPr>
            <a:picLocks noChangeAspect="1"/>
          </p:cNvPicPr>
          <p:nvPr/>
        </p:nvPicPr>
        <p:blipFill>
          <a:blip r:embed="rId2"/>
          <a:stretch>
            <a:fillRect/>
          </a:stretch>
        </p:blipFill>
        <p:spPr>
          <a:xfrm>
            <a:off x="2070652" y="1219338"/>
            <a:ext cx="5172075" cy="4762500"/>
          </a:xfrm>
          <a:prstGeom prst="rect">
            <a:avLst/>
          </a:prstGeom>
        </p:spPr>
      </p:pic>
      <p:pic>
        <p:nvPicPr>
          <p:cNvPr id="6" name="Picture 2"/>
          <p:cNvPicPr>
            <a:picLocks noChangeAspect="1" noChangeArrowheads="1"/>
          </p:cNvPicPr>
          <p:nvPr/>
        </p:nvPicPr>
        <p:blipFill>
          <a:blip r:embed="rId3"/>
          <a:srcRect/>
          <a:stretch>
            <a:fillRect/>
          </a:stretch>
        </p:blipFill>
        <p:spPr bwMode="auto">
          <a:xfrm>
            <a:off x="7745729" y="1461052"/>
            <a:ext cx="3464299" cy="2908300"/>
          </a:xfrm>
          <a:prstGeom prst="rect">
            <a:avLst/>
          </a:prstGeom>
          <a:noFill/>
          <a:ln w="9525">
            <a:noFill/>
            <a:miter lim="800000"/>
            <a:headEnd/>
            <a:tailEnd/>
          </a:ln>
          <a:effectLst/>
        </p:spPr>
      </p:pic>
    </p:spTree>
    <p:extLst>
      <p:ext uri="{BB962C8B-B14F-4D97-AF65-F5344CB8AC3E}">
        <p14:creationId xmlns="" xmlns:p14="http://schemas.microsoft.com/office/powerpoint/2010/main" val="672334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817632"/>
          </a:xfrm>
        </p:spPr>
        <p:txBody>
          <a:bodyPr/>
          <a:lstStyle/>
          <a:p>
            <a:pPr algn="ctr"/>
            <a:r>
              <a:rPr lang="en-US" dirty="0"/>
              <a:t>Padding</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What if we want the output to be of same size as the input?</a:t>
            </a:r>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nvGraphicFramePr>
        <p:xfrm>
          <a:off x="556843" y="1825624"/>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32986904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5"/>
            <a:ext cx="10515600" cy="757997"/>
          </a:xfrm>
        </p:spPr>
        <p:txBody>
          <a:bodyPr/>
          <a:lstStyle/>
          <a:p>
            <a:pPr algn="ctr"/>
            <a:r>
              <a:rPr lang="en-US" dirty="0"/>
              <a:t>Padding</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556843" y="18256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p:txBody>
          <a:bodyPr/>
          <a:lstStyle/>
          <a:p>
            <a:r>
              <a:rPr lang="en-US" dirty="0"/>
              <a:t>What if we want the output to be of same size as the input?</a:t>
            </a:r>
          </a:p>
          <a:p>
            <a:r>
              <a:rPr lang="en-US" dirty="0"/>
              <a:t>We can use something known as </a:t>
            </a:r>
            <a:r>
              <a:rPr lang="en-US" b="1" dirty="0"/>
              <a:t>padding</a:t>
            </a:r>
          </a:p>
          <a:p>
            <a:endParaRPr lang="en-US" dirty="0"/>
          </a:p>
          <a:p>
            <a:endParaRPr lang="en-US" dirty="0"/>
          </a:p>
        </p:txBody>
      </p:sp>
      <p:graphicFrame>
        <p:nvGraphicFramePr>
          <p:cNvPr id="10" name="Table 9">
            <a:extLst>
              <a:ext uri="{FF2B5EF4-FFF2-40B4-BE49-F238E27FC236}">
                <a16:creationId xmlns="" xmlns:a16="http://schemas.microsoft.com/office/drawing/2014/main" id="{7371817D-5CEB-4254-B084-CDFA97547BF1}"/>
              </a:ext>
            </a:extLst>
          </p:cNvPr>
          <p:cNvGraphicFramePr>
            <a:graphicFrameLocks/>
          </p:cNvGraphicFramePr>
          <p:nvPr/>
        </p:nvGraphicFramePr>
        <p:xfrm>
          <a:off x="4034581" y="2207914"/>
          <a:ext cx="1953565" cy="1911455"/>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tblGrid>
              <a:tr h="382291">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807760174"/>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nvGraphicFramePr>
        <p:xfrm>
          <a:off x="556843" y="1825624"/>
          <a:ext cx="1172139" cy="1146873"/>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104921" y="2265417"/>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362175" y="2972497"/>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1111641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51057"/>
            <a:ext cx="10515600" cy="1325563"/>
          </a:xfrm>
        </p:spPr>
        <p:txBody>
          <a:bodyPr/>
          <a:lstStyle/>
          <a:p>
            <a:pPr algn="ctr"/>
            <a:r>
              <a:rPr lang="en-US" dirty="0"/>
              <a:t>Padding</a:t>
            </a:r>
          </a:p>
        </p:txBody>
      </p:sp>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a:xfrm>
            <a:off x="7202658" y="1825625"/>
            <a:ext cx="4151142" cy="4351338"/>
          </a:xfrm>
        </p:spPr>
        <p:txBody>
          <a:bodyPr/>
          <a:lstStyle/>
          <a:p>
            <a:r>
              <a:rPr lang="en-US" dirty="0"/>
              <a:t>Pad the inputs with appropriate number of ‘</a:t>
            </a:r>
            <a:r>
              <a:rPr lang="en-US" b="1" dirty="0"/>
              <a:t>0</a:t>
            </a:r>
            <a:r>
              <a:rPr lang="en-US" dirty="0"/>
              <a:t>’ inputs so that you can now apply the kernel at the corners</a:t>
            </a:r>
          </a:p>
          <a:p>
            <a:endParaRPr lang="en-US" dirty="0"/>
          </a:p>
          <a:p>
            <a:endParaRPr lang="en-US" dirty="0"/>
          </a:p>
        </p:txBody>
      </p:sp>
      <p:sp>
        <p:nvSpPr>
          <p:cNvPr id="13" name="Equals 12">
            <a:extLst>
              <a:ext uri="{FF2B5EF4-FFF2-40B4-BE49-F238E27FC236}">
                <a16:creationId xmlns="" xmlns:a16="http://schemas.microsoft.com/office/drawing/2014/main" id="{C517E634-E363-4CFB-B930-0002147FA022}"/>
              </a:ext>
            </a:extLst>
          </p:cNvPr>
          <p:cNvSpPr/>
          <p:nvPr/>
        </p:nvSpPr>
        <p:spPr>
          <a:xfrm>
            <a:off x="3516925" y="3035129"/>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4" name="Table 9">
            <a:extLst>
              <a:ext uri="{FF2B5EF4-FFF2-40B4-BE49-F238E27FC236}">
                <a16:creationId xmlns="" xmlns:a16="http://schemas.microsoft.com/office/drawing/2014/main" id="{628BF5FC-3B34-444F-AC2B-DA1BD778EF6E}"/>
              </a:ext>
            </a:extLst>
          </p:cNvPr>
          <p:cNvGraphicFramePr>
            <a:graphicFrameLocks/>
          </p:cNvGraphicFramePr>
          <p:nvPr/>
        </p:nvGraphicFramePr>
        <p:xfrm>
          <a:off x="4214446" y="2430538"/>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graphicFrame>
        <p:nvGraphicFramePr>
          <p:cNvPr id="15" name="Table 9">
            <a:extLst>
              <a:ext uri="{FF2B5EF4-FFF2-40B4-BE49-F238E27FC236}">
                <a16:creationId xmlns="" xmlns:a16="http://schemas.microsoft.com/office/drawing/2014/main" id="{0BC1923F-A343-4B07-B9F7-DE68A66B89E8}"/>
              </a:ext>
            </a:extLst>
          </p:cNvPr>
          <p:cNvGraphicFramePr>
            <a:graphicFrameLocks/>
          </p:cNvGraphicFramePr>
          <p:nvPr>
            <p:extLst>
              <p:ext uri="{D42A27DB-BD31-4B8C-83A1-F6EECF244321}">
                <p14:modId xmlns="" xmlns:p14="http://schemas.microsoft.com/office/powerpoint/2010/main" val="3392761523"/>
              </p:ext>
            </p:extLst>
          </p:nvPr>
        </p:nvGraphicFramePr>
        <p:xfrm>
          <a:off x="667042" y="2414124"/>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Tree>
    <p:extLst>
      <p:ext uri="{BB962C8B-B14F-4D97-AF65-F5344CB8AC3E}">
        <p14:creationId xmlns="" xmlns:p14="http://schemas.microsoft.com/office/powerpoint/2010/main" val="11814610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5"/>
            <a:ext cx="10515600" cy="708301"/>
          </a:xfrm>
        </p:spPr>
        <p:txBody>
          <a:bodyPr/>
          <a:lstStyle/>
          <a:p>
            <a:pPr algn="ctr"/>
            <a:r>
              <a:rPr lang="en-US" dirty="0"/>
              <a:t>Padding</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196949" y="1825624"/>
          <a:ext cx="3275811" cy="3440619"/>
        </p:xfrm>
        <a:graphic>
          <a:graphicData uri="http://schemas.openxmlformats.org/drawingml/2006/table">
            <a:tbl>
              <a:tblPr firstRow="1" bandRow="1">
                <a:tableStyleId>{5940675A-B579-460E-94D1-54222C63F5DA}</a:tableStyleId>
              </a:tblPr>
              <a:tblGrid>
                <a:gridCol w="363979">
                  <a:extLst>
                    <a:ext uri="{9D8B030D-6E8A-4147-A177-3AD203B41FA5}">
                      <a16:colId xmlns="" xmlns:a16="http://schemas.microsoft.com/office/drawing/2014/main" val="1450421238"/>
                    </a:ext>
                  </a:extLst>
                </a:gridCol>
                <a:gridCol w="363979">
                  <a:extLst>
                    <a:ext uri="{9D8B030D-6E8A-4147-A177-3AD203B41FA5}">
                      <a16:colId xmlns="" xmlns:a16="http://schemas.microsoft.com/office/drawing/2014/main" val="2325746083"/>
                    </a:ext>
                  </a:extLst>
                </a:gridCol>
                <a:gridCol w="363979">
                  <a:extLst>
                    <a:ext uri="{9D8B030D-6E8A-4147-A177-3AD203B41FA5}">
                      <a16:colId xmlns="" xmlns:a16="http://schemas.microsoft.com/office/drawing/2014/main" val="1306752537"/>
                    </a:ext>
                  </a:extLst>
                </a:gridCol>
                <a:gridCol w="363979">
                  <a:extLst>
                    <a:ext uri="{9D8B030D-6E8A-4147-A177-3AD203B41FA5}">
                      <a16:colId xmlns="" xmlns:a16="http://schemas.microsoft.com/office/drawing/2014/main" val="879769399"/>
                    </a:ext>
                  </a:extLst>
                </a:gridCol>
                <a:gridCol w="363979">
                  <a:extLst>
                    <a:ext uri="{9D8B030D-6E8A-4147-A177-3AD203B41FA5}">
                      <a16:colId xmlns="" xmlns:a16="http://schemas.microsoft.com/office/drawing/2014/main" val="2185225175"/>
                    </a:ext>
                  </a:extLst>
                </a:gridCol>
                <a:gridCol w="363979">
                  <a:extLst>
                    <a:ext uri="{9D8B030D-6E8A-4147-A177-3AD203B41FA5}">
                      <a16:colId xmlns="" xmlns:a16="http://schemas.microsoft.com/office/drawing/2014/main" val="2001228772"/>
                    </a:ext>
                  </a:extLst>
                </a:gridCol>
                <a:gridCol w="363979">
                  <a:extLst>
                    <a:ext uri="{9D8B030D-6E8A-4147-A177-3AD203B41FA5}">
                      <a16:colId xmlns="" xmlns:a16="http://schemas.microsoft.com/office/drawing/2014/main" val="4010749547"/>
                    </a:ext>
                  </a:extLst>
                </a:gridCol>
                <a:gridCol w="363979">
                  <a:extLst>
                    <a:ext uri="{9D8B030D-6E8A-4147-A177-3AD203B41FA5}">
                      <a16:colId xmlns="" xmlns:a16="http://schemas.microsoft.com/office/drawing/2014/main" val="1701568956"/>
                    </a:ext>
                  </a:extLst>
                </a:gridCol>
                <a:gridCol w="363979">
                  <a:extLst>
                    <a:ext uri="{9D8B030D-6E8A-4147-A177-3AD203B41FA5}">
                      <a16:colId xmlns="" xmlns:a16="http://schemas.microsoft.com/office/drawing/2014/main" val="3047849370"/>
                    </a:ext>
                  </a:extLst>
                </a:gridCol>
              </a:tblGrid>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850174952"/>
                  </a:ext>
                </a:extLst>
              </a:tr>
              <a:tr h="382291">
                <a:tc>
                  <a:txBody>
                    <a:bodyPr/>
                    <a:lstStyle/>
                    <a:p>
                      <a:pPr algn="ctr"/>
                      <a:r>
                        <a:rPr lang="en-US" dirty="0"/>
                        <a:t>0</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253089178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4686767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2307687"/>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27148248"/>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807760174"/>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9591463"/>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44451045"/>
                  </a:ext>
                </a:extLst>
              </a:tr>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41784807"/>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a:xfrm>
            <a:off x="7202658" y="1984651"/>
            <a:ext cx="4151142" cy="3432175"/>
          </a:xfrm>
        </p:spPr>
        <p:txBody>
          <a:bodyPr/>
          <a:lstStyle/>
          <a:p>
            <a:r>
              <a:rPr lang="en-US" dirty="0"/>
              <a:t>Let us use pad P = 1 with a 3 x 3 kernel</a:t>
            </a:r>
          </a:p>
          <a:p>
            <a:r>
              <a:rPr lang="en-US" dirty="0"/>
              <a:t>This means we will add one row </a:t>
            </a:r>
            <a:r>
              <a:rPr lang="en-US" dirty="0" smtClean="0"/>
              <a:t>of </a:t>
            </a:r>
            <a:r>
              <a:rPr lang="en-US" dirty="0"/>
              <a:t>‘</a:t>
            </a:r>
            <a:r>
              <a:rPr lang="en-US" b="1" dirty="0"/>
              <a:t>0</a:t>
            </a:r>
            <a:r>
              <a:rPr lang="en-US" dirty="0"/>
              <a:t>’ inputs at the </a:t>
            </a:r>
            <a:r>
              <a:rPr lang="en-US" dirty="0" smtClean="0"/>
              <a:t>top and bottom</a:t>
            </a:r>
            <a:r>
              <a:rPr lang="en-US" dirty="0"/>
              <a:t>, </a:t>
            </a:r>
            <a:r>
              <a:rPr lang="en-US" dirty="0" smtClean="0"/>
              <a:t>and add one column of ‘0’ inputs at the left </a:t>
            </a:r>
            <a:r>
              <a:rPr lang="en-US" dirty="0"/>
              <a:t>and </a:t>
            </a:r>
            <a:r>
              <a:rPr lang="en-US" dirty="0" smtClean="0"/>
              <a:t>right.</a:t>
            </a:r>
            <a:endParaRPr lang="en-US" dirty="0"/>
          </a:p>
          <a:p>
            <a:endParaRPr lang="en-US" dirty="0"/>
          </a:p>
          <a:p>
            <a:endParaRPr lang="en-US" dirty="0"/>
          </a:p>
        </p:txBody>
      </p:sp>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nvGraphicFramePr>
        <p:xfrm>
          <a:off x="196949" y="1825624"/>
          <a:ext cx="1097280" cy="1146873"/>
        </p:xfrm>
        <a:graphic>
          <a:graphicData uri="http://schemas.openxmlformats.org/drawingml/2006/table">
            <a:tbl>
              <a:tblPr firstRow="1" bandRow="1">
                <a:tableStyleId>{5940675A-B579-460E-94D1-54222C63F5DA}</a:tableStyleId>
              </a:tblPr>
              <a:tblGrid>
                <a:gridCol w="365760">
                  <a:extLst>
                    <a:ext uri="{9D8B030D-6E8A-4147-A177-3AD203B41FA5}">
                      <a16:colId xmlns="" xmlns:a16="http://schemas.microsoft.com/office/drawing/2014/main" val="2325746083"/>
                    </a:ext>
                  </a:extLst>
                </a:gridCol>
                <a:gridCol w="365760">
                  <a:extLst>
                    <a:ext uri="{9D8B030D-6E8A-4147-A177-3AD203B41FA5}">
                      <a16:colId xmlns="" xmlns:a16="http://schemas.microsoft.com/office/drawing/2014/main" val="1306752537"/>
                    </a:ext>
                  </a:extLst>
                </a:gridCol>
                <a:gridCol w="365760">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273735" y="249050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516925" y="3035129"/>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2" name="Table 9">
            <a:extLst>
              <a:ext uri="{FF2B5EF4-FFF2-40B4-BE49-F238E27FC236}">
                <a16:creationId xmlns="" xmlns:a16="http://schemas.microsoft.com/office/drawing/2014/main" id="{FD1BDA49-5148-4E01-88F5-B46706D4F4B5}"/>
              </a:ext>
            </a:extLst>
          </p:cNvPr>
          <p:cNvGraphicFramePr>
            <a:graphicFrameLocks/>
          </p:cNvGraphicFramePr>
          <p:nvPr/>
        </p:nvGraphicFramePr>
        <p:xfrm>
          <a:off x="4214446" y="2430538"/>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Tree>
    <p:extLst>
      <p:ext uri="{BB962C8B-B14F-4D97-AF65-F5344CB8AC3E}">
        <p14:creationId xmlns="" xmlns:p14="http://schemas.microsoft.com/office/powerpoint/2010/main" val="25285478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5"/>
            <a:ext cx="10515600" cy="688423"/>
          </a:xfrm>
        </p:spPr>
        <p:txBody>
          <a:bodyPr>
            <a:normAutofit fontScale="90000"/>
          </a:bodyPr>
          <a:lstStyle/>
          <a:p>
            <a:pPr algn="ctr"/>
            <a:r>
              <a:rPr lang="en-US" dirty="0"/>
              <a:t>Padding</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196949" y="1825624"/>
          <a:ext cx="3275811" cy="3440619"/>
        </p:xfrm>
        <a:graphic>
          <a:graphicData uri="http://schemas.openxmlformats.org/drawingml/2006/table">
            <a:tbl>
              <a:tblPr firstRow="1" bandRow="1">
                <a:tableStyleId>{5940675A-B579-460E-94D1-54222C63F5DA}</a:tableStyleId>
              </a:tblPr>
              <a:tblGrid>
                <a:gridCol w="363979">
                  <a:extLst>
                    <a:ext uri="{9D8B030D-6E8A-4147-A177-3AD203B41FA5}">
                      <a16:colId xmlns="" xmlns:a16="http://schemas.microsoft.com/office/drawing/2014/main" val="1450421238"/>
                    </a:ext>
                  </a:extLst>
                </a:gridCol>
                <a:gridCol w="363979">
                  <a:extLst>
                    <a:ext uri="{9D8B030D-6E8A-4147-A177-3AD203B41FA5}">
                      <a16:colId xmlns="" xmlns:a16="http://schemas.microsoft.com/office/drawing/2014/main" val="2325746083"/>
                    </a:ext>
                  </a:extLst>
                </a:gridCol>
                <a:gridCol w="363979">
                  <a:extLst>
                    <a:ext uri="{9D8B030D-6E8A-4147-A177-3AD203B41FA5}">
                      <a16:colId xmlns="" xmlns:a16="http://schemas.microsoft.com/office/drawing/2014/main" val="1306752537"/>
                    </a:ext>
                  </a:extLst>
                </a:gridCol>
                <a:gridCol w="363979">
                  <a:extLst>
                    <a:ext uri="{9D8B030D-6E8A-4147-A177-3AD203B41FA5}">
                      <a16:colId xmlns="" xmlns:a16="http://schemas.microsoft.com/office/drawing/2014/main" val="879769399"/>
                    </a:ext>
                  </a:extLst>
                </a:gridCol>
                <a:gridCol w="363979">
                  <a:extLst>
                    <a:ext uri="{9D8B030D-6E8A-4147-A177-3AD203B41FA5}">
                      <a16:colId xmlns="" xmlns:a16="http://schemas.microsoft.com/office/drawing/2014/main" val="2185225175"/>
                    </a:ext>
                  </a:extLst>
                </a:gridCol>
                <a:gridCol w="363979">
                  <a:extLst>
                    <a:ext uri="{9D8B030D-6E8A-4147-A177-3AD203B41FA5}">
                      <a16:colId xmlns="" xmlns:a16="http://schemas.microsoft.com/office/drawing/2014/main" val="2001228772"/>
                    </a:ext>
                  </a:extLst>
                </a:gridCol>
                <a:gridCol w="363979">
                  <a:extLst>
                    <a:ext uri="{9D8B030D-6E8A-4147-A177-3AD203B41FA5}">
                      <a16:colId xmlns="" xmlns:a16="http://schemas.microsoft.com/office/drawing/2014/main" val="4010749547"/>
                    </a:ext>
                  </a:extLst>
                </a:gridCol>
                <a:gridCol w="363979">
                  <a:extLst>
                    <a:ext uri="{9D8B030D-6E8A-4147-A177-3AD203B41FA5}">
                      <a16:colId xmlns="" xmlns:a16="http://schemas.microsoft.com/office/drawing/2014/main" val="1701568956"/>
                    </a:ext>
                  </a:extLst>
                </a:gridCol>
                <a:gridCol w="363979">
                  <a:extLst>
                    <a:ext uri="{9D8B030D-6E8A-4147-A177-3AD203B41FA5}">
                      <a16:colId xmlns="" xmlns:a16="http://schemas.microsoft.com/office/drawing/2014/main" val="3047849370"/>
                    </a:ext>
                  </a:extLst>
                </a:gridCol>
              </a:tblGrid>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850174952"/>
                  </a:ext>
                </a:extLst>
              </a:tr>
              <a:tr h="382291">
                <a:tc>
                  <a:txBody>
                    <a:bodyPr/>
                    <a:lstStyle/>
                    <a:p>
                      <a:pPr algn="ctr"/>
                      <a:r>
                        <a:rPr lang="en-US" dirty="0"/>
                        <a:t>0</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253089178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4686767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2307687"/>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27148248"/>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807760174"/>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9591463"/>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44451045"/>
                  </a:ext>
                </a:extLst>
              </a:tr>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41784807"/>
                  </a:ext>
                </a:extLst>
              </a:tr>
            </a:tbl>
          </a:graphicData>
        </a:graphic>
      </p:graphicFrame>
      <mc:AlternateContent xmlns:mc="http://schemas.openxmlformats.org/markup-compatibility/2006">
        <mc:Choice xmlns="" xmlns:a14="http://schemas.microsoft.com/office/drawing/2010/main" Requires="a14">
          <p:sp>
            <p:nvSpPr>
              <p:cNvPr id="4" name="Content Placeholder 3">
                <a:extLst>
                  <a:ext uri="{FF2B5EF4-FFF2-40B4-BE49-F238E27FC236}">
                    <a16:creationId xmlns:a16="http://schemas.microsoft.com/office/drawing/2014/main" id="{46FB4FF0-16D1-4449-ADC9-FCA09A730D4C}"/>
                  </a:ext>
                </a:extLst>
              </p:cNvPr>
              <p:cNvSpPr>
                <a:spLocks noGrp="1"/>
              </p:cNvSpPr>
              <p:nvPr>
                <p:ph sz="half" idx="2"/>
              </p:nvPr>
            </p:nvSpPr>
            <p:spPr>
              <a:xfrm>
                <a:off x="7202658" y="1825625"/>
                <a:ext cx="4151142" cy="4351338"/>
              </a:xfrm>
            </p:spPr>
            <p:txBody>
              <a:bodyPr/>
              <a:lstStyle/>
              <a:p>
                <a:r>
                  <a:rPr lang="en-US" dirty="0"/>
                  <a:t>Now we have;</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𝑃</m:t>
                      </m:r>
                      <m:r>
                        <a:rPr lang="en-US" b="0" i="1" smtClean="0">
                          <a:latin typeface="Cambria Math" panose="02040503050406030204" pitchFamily="18" charset="0"/>
                        </a:rPr>
                        <m:t>+1</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𝑃</m:t>
                      </m:r>
                      <m:r>
                        <a:rPr lang="en-US" b="0" i="1" smtClean="0">
                          <a:latin typeface="Cambria Math" panose="02040503050406030204" pitchFamily="18" charset="0"/>
                        </a:rPr>
                        <m:t>+1</m:t>
                      </m:r>
                    </m:oMath>
                  </m:oMathPara>
                </a14:m>
                <a:endParaRPr lang="en-US" dirty="0"/>
              </a:p>
            </p:txBody>
          </p:sp>
        </mc:Choice>
        <mc:Fallback>
          <p:sp>
            <p:nvSpPr>
              <p:cNvPr id="4" name="Content Placeholder 3">
                <a:extLst>
                  <a:ext uri="{FF2B5EF4-FFF2-40B4-BE49-F238E27FC236}">
                    <a16:creationId xmlns:a14="http://schemas.microsoft.com/office/drawing/2010/main" xmlns="" xmlns:a16="http://schemas.microsoft.com/office/drawing/2014/main" id="{46FB4FF0-16D1-4449-ADC9-FCA09A730D4C}"/>
                  </a:ext>
                </a:extLst>
              </p:cNvPr>
              <p:cNvSpPr>
                <a:spLocks noGrp="1" noRot="1" noChangeAspect="1" noMove="1" noResize="1" noEditPoints="1" noAdjustHandles="1" noChangeArrowheads="1" noChangeShapeType="1" noTextEdit="1"/>
              </p:cNvSpPr>
              <p:nvPr>
                <p:ph sz="half" idx="2"/>
              </p:nvPr>
            </p:nvSpPr>
            <p:spPr>
              <a:xfrm>
                <a:off x="7202658" y="1825625"/>
                <a:ext cx="4151142" cy="4351338"/>
              </a:xfrm>
              <a:blipFill>
                <a:blip r:embed="rId2"/>
                <a:stretch>
                  <a:fillRect l="-2643" t="-2241"/>
                </a:stretch>
              </a:blipFill>
            </p:spPr>
            <p:txBody>
              <a:bodyPr/>
              <a:lstStyle/>
              <a:p>
                <a:r>
                  <a:rPr lang="en-US">
                    <a:noFill/>
                  </a:rPr>
                  <a:t> </a:t>
                </a:r>
              </a:p>
            </p:txBody>
          </p:sp>
        </mc:Fallback>
      </mc:AlternateContent>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nvGraphicFramePr>
        <p:xfrm>
          <a:off x="196949" y="1825624"/>
          <a:ext cx="1097280" cy="1146873"/>
        </p:xfrm>
        <a:graphic>
          <a:graphicData uri="http://schemas.openxmlformats.org/drawingml/2006/table">
            <a:tbl>
              <a:tblPr firstRow="1" bandRow="1">
                <a:tableStyleId>{5940675A-B579-460E-94D1-54222C63F5DA}</a:tableStyleId>
              </a:tblPr>
              <a:tblGrid>
                <a:gridCol w="365760">
                  <a:extLst>
                    <a:ext uri="{9D8B030D-6E8A-4147-A177-3AD203B41FA5}">
                      <a16:colId xmlns="" xmlns:a16="http://schemas.microsoft.com/office/drawing/2014/main" val="2325746083"/>
                    </a:ext>
                  </a:extLst>
                </a:gridCol>
                <a:gridCol w="365760">
                  <a:extLst>
                    <a:ext uri="{9D8B030D-6E8A-4147-A177-3AD203B41FA5}">
                      <a16:colId xmlns="" xmlns:a16="http://schemas.microsoft.com/office/drawing/2014/main" val="1306752537"/>
                    </a:ext>
                  </a:extLst>
                </a:gridCol>
                <a:gridCol w="365760">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273735" y="249050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516925" y="3035129"/>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2" name="Table 9">
            <a:extLst>
              <a:ext uri="{FF2B5EF4-FFF2-40B4-BE49-F238E27FC236}">
                <a16:creationId xmlns="" xmlns:a16="http://schemas.microsoft.com/office/drawing/2014/main" id="{FD1BDA49-5148-4E01-88F5-B46706D4F4B5}"/>
              </a:ext>
            </a:extLst>
          </p:cNvPr>
          <p:cNvGraphicFramePr>
            <a:graphicFrameLocks/>
          </p:cNvGraphicFramePr>
          <p:nvPr/>
        </p:nvGraphicFramePr>
        <p:xfrm>
          <a:off x="4214446" y="2430538"/>
          <a:ext cx="2734991" cy="2676037"/>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gridCol w="390713">
                  <a:extLst>
                    <a:ext uri="{9D8B030D-6E8A-4147-A177-3AD203B41FA5}">
                      <a16:colId xmlns="" xmlns:a16="http://schemas.microsoft.com/office/drawing/2014/main" val="2001228772"/>
                    </a:ext>
                  </a:extLst>
                </a:gridCol>
                <a:gridCol w="390713">
                  <a:extLst>
                    <a:ext uri="{9D8B030D-6E8A-4147-A177-3AD203B41FA5}">
                      <a16:colId xmlns="" xmlns:a16="http://schemas.microsoft.com/office/drawing/2014/main" val="4010749547"/>
                    </a:ext>
                  </a:extLst>
                </a:gridCol>
                <a:gridCol w="390713">
                  <a:extLst>
                    <a:ext uri="{9D8B030D-6E8A-4147-A177-3AD203B41FA5}">
                      <a16:colId xmlns="" xmlns:a16="http://schemas.microsoft.com/office/drawing/2014/main" val="1701568956"/>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27148248"/>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3807760174"/>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89591463"/>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1844451045"/>
                  </a:ext>
                </a:extLst>
              </a:tr>
            </a:tbl>
          </a:graphicData>
        </a:graphic>
      </p:graphicFrame>
    </p:spTree>
    <p:extLst>
      <p:ext uri="{BB962C8B-B14F-4D97-AF65-F5344CB8AC3E}">
        <p14:creationId xmlns="" xmlns:p14="http://schemas.microsoft.com/office/powerpoint/2010/main" val="29749176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5"/>
            <a:ext cx="10515600" cy="777875"/>
          </a:xfrm>
        </p:spPr>
        <p:txBody>
          <a:bodyPr/>
          <a:lstStyle/>
          <a:p>
            <a:pPr algn="ctr"/>
            <a:r>
              <a:rPr lang="en-US" dirty="0"/>
              <a:t>Stride</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196949" y="1825624"/>
          <a:ext cx="3275811" cy="3440619"/>
        </p:xfrm>
        <a:graphic>
          <a:graphicData uri="http://schemas.openxmlformats.org/drawingml/2006/table">
            <a:tbl>
              <a:tblPr firstRow="1" bandRow="1">
                <a:tableStyleId>{5940675A-B579-460E-94D1-54222C63F5DA}</a:tableStyleId>
              </a:tblPr>
              <a:tblGrid>
                <a:gridCol w="363979">
                  <a:extLst>
                    <a:ext uri="{9D8B030D-6E8A-4147-A177-3AD203B41FA5}">
                      <a16:colId xmlns="" xmlns:a16="http://schemas.microsoft.com/office/drawing/2014/main" val="1450421238"/>
                    </a:ext>
                  </a:extLst>
                </a:gridCol>
                <a:gridCol w="363979">
                  <a:extLst>
                    <a:ext uri="{9D8B030D-6E8A-4147-A177-3AD203B41FA5}">
                      <a16:colId xmlns="" xmlns:a16="http://schemas.microsoft.com/office/drawing/2014/main" val="2325746083"/>
                    </a:ext>
                  </a:extLst>
                </a:gridCol>
                <a:gridCol w="363979">
                  <a:extLst>
                    <a:ext uri="{9D8B030D-6E8A-4147-A177-3AD203B41FA5}">
                      <a16:colId xmlns="" xmlns:a16="http://schemas.microsoft.com/office/drawing/2014/main" val="1306752537"/>
                    </a:ext>
                  </a:extLst>
                </a:gridCol>
                <a:gridCol w="363979">
                  <a:extLst>
                    <a:ext uri="{9D8B030D-6E8A-4147-A177-3AD203B41FA5}">
                      <a16:colId xmlns="" xmlns:a16="http://schemas.microsoft.com/office/drawing/2014/main" val="879769399"/>
                    </a:ext>
                  </a:extLst>
                </a:gridCol>
                <a:gridCol w="363979">
                  <a:extLst>
                    <a:ext uri="{9D8B030D-6E8A-4147-A177-3AD203B41FA5}">
                      <a16:colId xmlns="" xmlns:a16="http://schemas.microsoft.com/office/drawing/2014/main" val="2185225175"/>
                    </a:ext>
                  </a:extLst>
                </a:gridCol>
                <a:gridCol w="363979">
                  <a:extLst>
                    <a:ext uri="{9D8B030D-6E8A-4147-A177-3AD203B41FA5}">
                      <a16:colId xmlns="" xmlns:a16="http://schemas.microsoft.com/office/drawing/2014/main" val="2001228772"/>
                    </a:ext>
                  </a:extLst>
                </a:gridCol>
                <a:gridCol w="363979">
                  <a:extLst>
                    <a:ext uri="{9D8B030D-6E8A-4147-A177-3AD203B41FA5}">
                      <a16:colId xmlns="" xmlns:a16="http://schemas.microsoft.com/office/drawing/2014/main" val="4010749547"/>
                    </a:ext>
                  </a:extLst>
                </a:gridCol>
                <a:gridCol w="363979">
                  <a:extLst>
                    <a:ext uri="{9D8B030D-6E8A-4147-A177-3AD203B41FA5}">
                      <a16:colId xmlns="" xmlns:a16="http://schemas.microsoft.com/office/drawing/2014/main" val="1701568956"/>
                    </a:ext>
                  </a:extLst>
                </a:gridCol>
                <a:gridCol w="363979">
                  <a:extLst>
                    <a:ext uri="{9D8B030D-6E8A-4147-A177-3AD203B41FA5}">
                      <a16:colId xmlns="" xmlns:a16="http://schemas.microsoft.com/office/drawing/2014/main" val="3047849370"/>
                    </a:ext>
                  </a:extLst>
                </a:gridCol>
              </a:tblGrid>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850174952"/>
                  </a:ext>
                </a:extLst>
              </a:tr>
              <a:tr h="382291">
                <a:tc>
                  <a:txBody>
                    <a:bodyPr/>
                    <a:lstStyle/>
                    <a:p>
                      <a:pPr algn="ctr"/>
                      <a:r>
                        <a:rPr lang="en-US" dirty="0"/>
                        <a:t>0</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253089178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4686767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2307687"/>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27148248"/>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807760174"/>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9591463"/>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44451045"/>
                  </a:ext>
                </a:extLst>
              </a:tr>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41784807"/>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nvGraphicFramePr>
        <p:xfrm>
          <a:off x="196949" y="1825624"/>
          <a:ext cx="1097280" cy="1146873"/>
        </p:xfrm>
        <a:graphic>
          <a:graphicData uri="http://schemas.openxmlformats.org/drawingml/2006/table">
            <a:tbl>
              <a:tblPr firstRow="1" bandRow="1">
                <a:tableStyleId>{5940675A-B579-460E-94D1-54222C63F5DA}</a:tableStyleId>
              </a:tblPr>
              <a:tblGrid>
                <a:gridCol w="365760">
                  <a:extLst>
                    <a:ext uri="{9D8B030D-6E8A-4147-A177-3AD203B41FA5}">
                      <a16:colId xmlns="" xmlns:a16="http://schemas.microsoft.com/office/drawing/2014/main" val="2325746083"/>
                    </a:ext>
                  </a:extLst>
                </a:gridCol>
                <a:gridCol w="365760">
                  <a:extLst>
                    <a:ext uri="{9D8B030D-6E8A-4147-A177-3AD203B41FA5}">
                      <a16:colId xmlns="" xmlns:a16="http://schemas.microsoft.com/office/drawing/2014/main" val="1306752537"/>
                    </a:ext>
                  </a:extLst>
                </a:gridCol>
                <a:gridCol w="365760">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273735" y="2490502"/>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516925" y="3035129"/>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2" name="Table 9">
            <a:extLst>
              <a:ext uri="{FF2B5EF4-FFF2-40B4-BE49-F238E27FC236}">
                <a16:creationId xmlns="" xmlns:a16="http://schemas.microsoft.com/office/drawing/2014/main" id="{FD1BDA49-5148-4E01-88F5-B46706D4F4B5}"/>
              </a:ext>
            </a:extLst>
          </p:cNvPr>
          <p:cNvGraphicFramePr>
            <a:graphicFrameLocks/>
          </p:cNvGraphicFramePr>
          <p:nvPr>
            <p:extLst>
              <p:ext uri="{D42A27DB-BD31-4B8C-83A1-F6EECF244321}">
                <p14:modId xmlns="" xmlns:p14="http://schemas.microsoft.com/office/powerpoint/2010/main" val="566639647"/>
              </p:ext>
            </p:extLst>
          </p:nvPr>
        </p:nvGraphicFramePr>
        <p:xfrm>
          <a:off x="4214446" y="2430538"/>
          <a:ext cx="1562852" cy="1529164"/>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bl>
          </a:graphicData>
        </a:graphic>
      </p:graphicFrame>
      <p:sp>
        <p:nvSpPr>
          <p:cNvPr id="10" name="Content Placeholder 3">
            <a:extLst>
              <a:ext uri="{FF2B5EF4-FFF2-40B4-BE49-F238E27FC236}">
                <a16:creationId xmlns="" xmlns:a16="http://schemas.microsoft.com/office/drawing/2014/main" id="{46FB4FF0-16D1-4449-ADC9-FCA09A730D4C}"/>
              </a:ext>
            </a:extLst>
          </p:cNvPr>
          <p:cNvSpPr txBox="1">
            <a:spLocks/>
          </p:cNvSpPr>
          <p:nvPr/>
        </p:nvSpPr>
        <p:spPr>
          <a:xfrm>
            <a:off x="7001301" y="1825625"/>
            <a:ext cx="43524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does the stride S do?</a:t>
            </a:r>
          </a:p>
        </p:txBody>
      </p:sp>
      <p:sp>
        <p:nvSpPr>
          <p:cNvPr id="13" name="Rectangle 12"/>
          <p:cNvSpPr/>
          <p:nvPr/>
        </p:nvSpPr>
        <p:spPr>
          <a:xfrm>
            <a:off x="6848060" y="2907700"/>
            <a:ext cx="4651513" cy="1938992"/>
          </a:xfrm>
          <a:prstGeom prst="rect">
            <a:avLst/>
          </a:prstGeom>
        </p:spPr>
        <p:txBody>
          <a:bodyPr wrap="square">
            <a:spAutoFit/>
          </a:bodyPr>
          <a:lstStyle/>
          <a:p>
            <a:pPr>
              <a:buFont typeface="Arial" pitchFamily="34" charset="0"/>
              <a:buChar char="•"/>
            </a:pPr>
            <a:r>
              <a:rPr lang="en-US" sz="2400" b="1" dirty="0" smtClean="0"/>
              <a:t> Stride</a:t>
            </a:r>
            <a:r>
              <a:rPr lang="en-US" sz="2400" dirty="0" smtClean="0"/>
              <a:t>: This parameter determines how many pixels the kernel moves after each operation. </a:t>
            </a:r>
          </a:p>
          <a:p>
            <a:pPr>
              <a:buFont typeface="Arial" pitchFamily="34" charset="0"/>
              <a:buChar char="•"/>
            </a:pPr>
            <a:r>
              <a:rPr lang="en-US" sz="2400" dirty="0" smtClean="0"/>
              <a:t> A larger stride results in a smaller output size.</a:t>
            </a:r>
          </a:p>
        </p:txBody>
      </p:sp>
    </p:spTree>
    <p:extLst>
      <p:ext uri="{BB962C8B-B14F-4D97-AF65-F5344CB8AC3E}">
        <p14:creationId xmlns="" xmlns:p14="http://schemas.microsoft.com/office/powerpoint/2010/main" val="7346000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738118"/>
          </a:xfrm>
        </p:spPr>
        <p:txBody>
          <a:bodyPr/>
          <a:lstStyle/>
          <a:p>
            <a:pPr algn="ctr"/>
            <a:r>
              <a:rPr lang="en-US" dirty="0"/>
              <a:t>Stride</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196949" y="1825624"/>
          <a:ext cx="3275811" cy="3440619"/>
        </p:xfrm>
        <a:graphic>
          <a:graphicData uri="http://schemas.openxmlformats.org/drawingml/2006/table">
            <a:tbl>
              <a:tblPr firstRow="1" bandRow="1">
                <a:tableStyleId>{5940675A-B579-460E-94D1-54222C63F5DA}</a:tableStyleId>
              </a:tblPr>
              <a:tblGrid>
                <a:gridCol w="363979">
                  <a:extLst>
                    <a:ext uri="{9D8B030D-6E8A-4147-A177-3AD203B41FA5}">
                      <a16:colId xmlns="" xmlns:a16="http://schemas.microsoft.com/office/drawing/2014/main" val="1450421238"/>
                    </a:ext>
                  </a:extLst>
                </a:gridCol>
                <a:gridCol w="363979">
                  <a:extLst>
                    <a:ext uri="{9D8B030D-6E8A-4147-A177-3AD203B41FA5}">
                      <a16:colId xmlns="" xmlns:a16="http://schemas.microsoft.com/office/drawing/2014/main" val="2325746083"/>
                    </a:ext>
                  </a:extLst>
                </a:gridCol>
                <a:gridCol w="363979">
                  <a:extLst>
                    <a:ext uri="{9D8B030D-6E8A-4147-A177-3AD203B41FA5}">
                      <a16:colId xmlns="" xmlns:a16="http://schemas.microsoft.com/office/drawing/2014/main" val="1306752537"/>
                    </a:ext>
                  </a:extLst>
                </a:gridCol>
                <a:gridCol w="363979">
                  <a:extLst>
                    <a:ext uri="{9D8B030D-6E8A-4147-A177-3AD203B41FA5}">
                      <a16:colId xmlns="" xmlns:a16="http://schemas.microsoft.com/office/drawing/2014/main" val="879769399"/>
                    </a:ext>
                  </a:extLst>
                </a:gridCol>
                <a:gridCol w="363979">
                  <a:extLst>
                    <a:ext uri="{9D8B030D-6E8A-4147-A177-3AD203B41FA5}">
                      <a16:colId xmlns="" xmlns:a16="http://schemas.microsoft.com/office/drawing/2014/main" val="2185225175"/>
                    </a:ext>
                  </a:extLst>
                </a:gridCol>
                <a:gridCol w="363979">
                  <a:extLst>
                    <a:ext uri="{9D8B030D-6E8A-4147-A177-3AD203B41FA5}">
                      <a16:colId xmlns="" xmlns:a16="http://schemas.microsoft.com/office/drawing/2014/main" val="2001228772"/>
                    </a:ext>
                  </a:extLst>
                </a:gridCol>
                <a:gridCol w="363979">
                  <a:extLst>
                    <a:ext uri="{9D8B030D-6E8A-4147-A177-3AD203B41FA5}">
                      <a16:colId xmlns="" xmlns:a16="http://schemas.microsoft.com/office/drawing/2014/main" val="4010749547"/>
                    </a:ext>
                  </a:extLst>
                </a:gridCol>
                <a:gridCol w="363979">
                  <a:extLst>
                    <a:ext uri="{9D8B030D-6E8A-4147-A177-3AD203B41FA5}">
                      <a16:colId xmlns="" xmlns:a16="http://schemas.microsoft.com/office/drawing/2014/main" val="1701568956"/>
                    </a:ext>
                  </a:extLst>
                </a:gridCol>
                <a:gridCol w="363979">
                  <a:extLst>
                    <a:ext uri="{9D8B030D-6E8A-4147-A177-3AD203B41FA5}">
                      <a16:colId xmlns="" xmlns:a16="http://schemas.microsoft.com/office/drawing/2014/main" val="3047849370"/>
                    </a:ext>
                  </a:extLst>
                </a:gridCol>
              </a:tblGrid>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850174952"/>
                  </a:ext>
                </a:extLst>
              </a:tr>
              <a:tr h="382291">
                <a:tc>
                  <a:txBody>
                    <a:bodyPr/>
                    <a:lstStyle/>
                    <a:p>
                      <a:pPr algn="ctr"/>
                      <a:r>
                        <a:rPr lang="en-US" dirty="0"/>
                        <a:t>0</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253089178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4686767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2307687"/>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27148248"/>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807760174"/>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9591463"/>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44451045"/>
                  </a:ext>
                </a:extLst>
              </a:tr>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41784807"/>
                  </a:ext>
                </a:extLst>
              </a:tr>
            </a:tbl>
          </a:graphicData>
        </a:graphic>
      </p:graphicFrame>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1075159602"/>
              </p:ext>
            </p:extLst>
          </p:nvPr>
        </p:nvGraphicFramePr>
        <p:xfrm>
          <a:off x="914404" y="1825624"/>
          <a:ext cx="1097280" cy="1146873"/>
        </p:xfrm>
        <a:graphic>
          <a:graphicData uri="http://schemas.openxmlformats.org/drawingml/2006/table">
            <a:tbl>
              <a:tblPr firstRow="1" bandRow="1">
                <a:tableStyleId>{5940675A-B579-460E-94D1-54222C63F5DA}</a:tableStyleId>
              </a:tblPr>
              <a:tblGrid>
                <a:gridCol w="365760">
                  <a:extLst>
                    <a:ext uri="{9D8B030D-6E8A-4147-A177-3AD203B41FA5}">
                      <a16:colId xmlns="" xmlns:a16="http://schemas.microsoft.com/office/drawing/2014/main" val="2325746083"/>
                    </a:ext>
                  </a:extLst>
                </a:gridCol>
                <a:gridCol w="365760">
                  <a:extLst>
                    <a:ext uri="{9D8B030D-6E8A-4147-A177-3AD203B41FA5}">
                      <a16:colId xmlns="" xmlns:a16="http://schemas.microsoft.com/office/drawing/2014/main" val="1306752537"/>
                    </a:ext>
                  </a:extLst>
                </a:gridCol>
                <a:gridCol w="365760">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448083" y="271927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516925" y="3035129"/>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2" name="Table 9">
            <a:extLst>
              <a:ext uri="{FF2B5EF4-FFF2-40B4-BE49-F238E27FC236}">
                <a16:creationId xmlns="" xmlns:a16="http://schemas.microsoft.com/office/drawing/2014/main" id="{FD1BDA49-5148-4E01-88F5-B46706D4F4B5}"/>
              </a:ext>
            </a:extLst>
          </p:cNvPr>
          <p:cNvGraphicFramePr>
            <a:graphicFrameLocks/>
          </p:cNvGraphicFramePr>
          <p:nvPr>
            <p:extLst>
              <p:ext uri="{D42A27DB-BD31-4B8C-83A1-F6EECF244321}">
                <p14:modId xmlns="" xmlns:p14="http://schemas.microsoft.com/office/powerpoint/2010/main" val="3160862202"/>
              </p:ext>
            </p:extLst>
          </p:nvPr>
        </p:nvGraphicFramePr>
        <p:xfrm>
          <a:off x="4383432" y="2664418"/>
          <a:ext cx="1562852" cy="1529164"/>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bl>
          </a:graphicData>
        </a:graphic>
      </p:graphicFrame>
      <p:sp>
        <p:nvSpPr>
          <p:cNvPr id="10" name="Oval 9">
            <a:extLst>
              <a:ext uri="{FF2B5EF4-FFF2-40B4-BE49-F238E27FC236}">
                <a16:creationId xmlns="" xmlns:a16="http://schemas.microsoft.com/office/drawing/2014/main" id="{ED6A19D3-A119-4E08-B5F5-4F7F8C737BBC}"/>
              </a:ext>
            </a:extLst>
          </p:cNvPr>
          <p:cNvSpPr/>
          <p:nvPr/>
        </p:nvSpPr>
        <p:spPr>
          <a:xfrm>
            <a:off x="4825566" y="271693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Content Placeholder 3">
            <a:extLst>
              <a:ext uri="{FF2B5EF4-FFF2-40B4-BE49-F238E27FC236}">
                <a16:creationId xmlns="" xmlns:a16="http://schemas.microsoft.com/office/drawing/2014/main" id="{46FB4FF0-16D1-4449-ADC9-FCA09A730D4C}"/>
              </a:ext>
            </a:extLst>
          </p:cNvPr>
          <p:cNvSpPr txBox="1">
            <a:spLocks/>
          </p:cNvSpPr>
          <p:nvPr/>
        </p:nvSpPr>
        <p:spPr>
          <a:xfrm>
            <a:off x="7001301" y="1825625"/>
            <a:ext cx="4352499" cy="3322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does the stride S do?</a:t>
            </a:r>
          </a:p>
          <a:p>
            <a:r>
              <a:rPr lang="en-US" dirty="0" smtClean="0"/>
              <a:t>S=2 means the kernel moves 2 pixels after each operation. </a:t>
            </a:r>
          </a:p>
          <a:p>
            <a:r>
              <a:rPr lang="en-US" dirty="0" smtClean="0"/>
              <a:t>It defines the intervals at which the filter is applied (here S = 2)</a:t>
            </a:r>
          </a:p>
          <a:p>
            <a:pPr>
              <a:buNone/>
            </a:pPr>
            <a:endParaRPr lang="en-US" dirty="0" smtClean="0"/>
          </a:p>
        </p:txBody>
      </p:sp>
    </p:spTree>
    <p:extLst>
      <p:ext uri="{BB962C8B-B14F-4D97-AF65-F5344CB8AC3E}">
        <p14:creationId xmlns="" xmlns:p14="http://schemas.microsoft.com/office/powerpoint/2010/main" val="136777357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688422"/>
          </a:xfrm>
        </p:spPr>
        <p:txBody>
          <a:bodyPr>
            <a:normAutofit fontScale="90000"/>
          </a:bodyPr>
          <a:lstStyle/>
          <a:p>
            <a:pPr algn="ctr"/>
            <a:r>
              <a:rPr lang="en-US" dirty="0"/>
              <a:t>Stride</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196949" y="1825624"/>
          <a:ext cx="3275811" cy="3440619"/>
        </p:xfrm>
        <a:graphic>
          <a:graphicData uri="http://schemas.openxmlformats.org/drawingml/2006/table">
            <a:tbl>
              <a:tblPr firstRow="1" bandRow="1">
                <a:tableStyleId>{5940675A-B579-460E-94D1-54222C63F5DA}</a:tableStyleId>
              </a:tblPr>
              <a:tblGrid>
                <a:gridCol w="363979">
                  <a:extLst>
                    <a:ext uri="{9D8B030D-6E8A-4147-A177-3AD203B41FA5}">
                      <a16:colId xmlns="" xmlns:a16="http://schemas.microsoft.com/office/drawing/2014/main" val="1450421238"/>
                    </a:ext>
                  </a:extLst>
                </a:gridCol>
                <a:gridCol w="363979">
                  <a:extLst>
                    <a:ext uri="{9D8B030D-6E8A-4147-A177-3AD203B41FA5}">
                      <a16:colId xmlns="" xmlns:a16="http://schemas.microsoft.com/office/drawing/2014/main" val="2325746083"/>
                    </a:ext>
                  </a:extLst>
                </a:gridCol>
                <a:gridCol w="363979">
                  <a:extLst>
                    <a:ext uri="{9D8B030D-6E8A-4147-A177-3AD203B41FA5}">
                      <a16:colId xmlns="" xmlns:a16="http://schemas.microsoft.com/office/drawing/2014/main" val="1306752537"/>
                    </a:ext>
                  </a:extLst>
                </a:gridCol>
                <a:gridCol w="363979">
                  <a:extLst>
                    <a:ext uri="{9D8B030D-6E8A-4147-A177-3AD203B41FA5}">
                      <a16:colId xmlns="" xmlns:a16="http://schemas.microsoft.com/office/drawing/2014/main" val="879769399"/>
                    </a:ext>
                  </a:extLst>
                </a:gridCol>
                <a:gridCol w="363979">
                  <a:extLst>
                    <a:ext uri="{9D8B030D-6E8A-4147-A177-3AD203B41FA5}">
                      <a16:colId xmlns="" xmlns:a16="http://schemas.microsoft.com/office/drawing/2014/main" val="2185225175"/>
                    </a:ext>
                  </a:extLst>
                </a:gridCol>
                <a:gridCol w="363979">
                  <a:extLst>
                    <a:ext uri="{9D8B030D-6E8A-4147-A177-3AD203B41FA5}">
                      <a16:colId xmlns="" xmlns:a16="http://schemas.microsoft.com/office/drawing/2014/main" val="2001228772"/>
                    </a:ext>
                  </a:extLst>
                </a:gridCol>
                <a:gridCol w="363979">
                  <a:extLst>
                    <a:ext uri="{9D8B030D-6E8A-4147-A177-3AD203B41FA5}">
                      <a16:colId xmlns="" xmlns:a16="http://schemas.microsoft.com/office/drawing/2014/main" val="4010749547"/>
                    </a:ext>
                  </a:extLst>
                </a:gridCol>
                <a:gridCol w="363979">
                  <a:extLst>
                    <a:ext uri="{9D8B030D-6E8A-4147-A177-3AD203B41FA5}">
                      <a16:colId xmlns="" xmlns:a16="http://schemas.microsoft.com/office/drawing/2014/main" val="1701568956"/>
                    </a:ext>
                  </a:extLst>
                </a:gridCol>
                <a:gridCol w="363979">
                  <a:extLst>
                    <a:ext uri="{9D8B030D-6E8A-4147-A177-3AD203B41FA5}">
                      <a16:colId xmlns="" xmlns:a16="http://schemas.microsoft.com/office/drawing/2014/main" val="3047849370"/>
                    </a:ext>
                  </a:extLst>
                </a:gridCol>
              </a:tblGrid>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850174952"/>
                  </a:ext>
                </a:extLst>
              </a:tr>
              <a:tr h="382291">
                <a:tc>
                  <a:txBody>
                    <a:bodyPr/>
                    <a:lstStyle/>
                    <a:p>
                      <a:pPr algn="ctr"/>
                      <a:r>
                        <a:rPr lang="en-US" dirty="0"/>
                        <a:t>0</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253089178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4686767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2307687"/>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27148248"/>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807760174"/>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9591463"/>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44451045"/>
                  </a:ext>
                </a:extLst>
              </a:tr>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41784807"/>
                  </a:ext>
                </a:extLst>
              </a:tr>
            </a:tbl>
          </a:graphicData>
        </a:graphic>
      </p:graphicFrame>
      <p:sp>
        <p:nvSpPr>
          <p:cNvPr id="4" name="Content Placeholder 3">
            <a:extLst>
              <a:ext uri="{FF2B5EF4-FFF2-40B4-BE49-F238E27FC236}">
                <a16:creationId xmlns="" xmlns:a16="http://schemas.microsoft.com/office/drawing/2014/main" id="{46FB4FF0-16D1-4449-ADC9-FCA09A730D4C}"/>
              </a:ext>
            </a:extLst>
          </p:cNvPr>
          <p:cNvSpPr>
            <a:spLocks noGrp="1"/>
          </p:cNvSpPr>
          <p:nvPr>
            <p:ph sz="half" idx="2"/>
          </p:nvPr>
        </p:nvSpPr>
        <p:spPr>
          <a:xfrm>
            <a:off x="7001301" y="1825625"/>
            <a:ext cx="4352499" cy="4351338"/>
          </a:xfrm>
        </p:spPr>
        <p:txBody>
          <a:bodyPr/>
          <a:lstStyle/>
          <a:p>
            <a:r>
              <a:rPr lang="en-US" dirty="0"/>
              <a:t>What does the stride S do?</a:t>
            </a:r>
          </a:p>
          <a:p>
            <a:r>
              <a:rPr lang="en-US" dirty="0"/>
              <a:t>It defines the intervals at which the filter is applied (here S = 2)</a:t>
            </a:r>
          </a:p>
          <a:p>
            <a:r>
              <a:rPr lang="en-US" dirty="0"/>
              <a:t>Here, we are essentially skipping every 2nd pixel which will again result in an output which is of smaller dimensions</a:t>
            </a:r>
          </a:p>
        </p:txBody>
      </p:sp>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2641310742"/>
              </p:ext>
            </p:extLst>
          </p:nvPr>
        </p:nvGraphicFramePr>
        <p:xfrm>
          <a:off x="1645929" y="1825624"/>
          <a:ext cx="1097280" cy="1146873"/>
        </p:xfrm>
        <a:graphic>
          <a:graphicData uri="http://schemas.openxmlformats.org/drawingml/2006/table">
            <a:tbl>
              <a:tblPr firstRow="1" bandRow="1">
                <a:tableStyleId>{5940675A-B579-460E-94D1-54222C63F5DA}</a:tableStyleId>
              </a:tblPr>
              <a:tblGrid>
                <a:gridCol w="365760">
                  <a:extLst>
                    <a:ext uri="{9D8B030D-6E8A-4147-A177-3AD203B41FA5}">
                      <a16:colId xmlns="" xmlns:a16="http://schemas.microsoft.com/office/drawing/2014/main" val="2325746083"/>
                    </a:ext>
                  </a:extLst>
                </a:gridCol>
                <a:gridCol w="365760">
                  <a:extLst>
                    <a:ext uri="{9D8B030D-6E8A-4147-A177-3AD203B41FA5}">
                      <a16:colId xmlns="" xmlns:a16="http://schemas.microsoft.com/office/drawing/2014/main" val="1306752537"/>
                    </a:ext>
                  </a:extLst>
                </a:gridCol>
                <a:gridCol w="365760">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4448083" y="271927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3516925" y="3035129"/>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2" name="Table 9">
            <a:extLst>
              <a:ext uri="{FF2B5EF4-FFF2-40B4-BE49-F238E27FC236}">
                <a16:creationId xmlns="" xmlns:a16="http://schemas.microsoft.com/office/drawing/2014/main" id="{FD1BDA49-5148-4E01-88F5-B46706D4F4B5}"/>
              </a:ext>
            </a:extLst>
          </p:cNvPr>
          <p:cNvGraphicFramePr>
            <a:graphicFrameLocks/>
          </p:cNvGraphicFramePr>
          <p:nvPr/>
        </p:nvGraphicFramePr>
        <p:xfrm>
          <a:off x="4383432" y="2664418"/>
          <a:ext cx="1562852" cy="1529164"/>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bl>
          </a:graphicData>
        </a:graphic>
      </p:graphicFrame>
      <p:sp>
        <p:nvSpPr>
          <p:cNvPr id="10" name="Oval 9">
            <a:extLst>
              <a:ext uri="{FF2B5EF4-FFF2-40B4-BE49-F238E27FC236}">
                <a16:creationId xmlns="" xmlns:a16="http://schemas.microsoft.com/office/drawing/2014/main" id="{ED6A19D3-A119-4E08-B5F5-4F7F8C737BBC}"/>
              </a:ext>
            </a:extLst>
          </p:cNvPr>
          <p:cNvSpPr/>
          <p:nvPr/>
        </p:nvSpPr>
        <p:spPr>
          <a:xfrm>
            <a:off x="4825566" y="271693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6B09D9D9-A876-4379-A52D-3FA26F08AF8F}"/>
              </a:ext>
            </a:extLst>
          </p:cNvPr>
          <p:cNvSpPr/>
          <p:nvPr/>
        </p:nvSpPr>
        <p:spPr>
          <a:xfrm>
            <a:off x="5231186" y="271458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843023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5A970-D3FC-4B0F-A9B9-55F8EB30EB8E}"/>
              </a:ext>
            </a:extLst>
          </p:cNvPr>
          <p:cNvSpPr>
            <a:spLocks noGrp="1"/>
          </p:cNvSpPr>
          <p:nvPr>
            <p:ph type="title"/>
          </p:nvPr>
        </p:nvSpPr>
        <p:spPr>
          <a:xfrm>
            <a:off x="838200" y="365126"/>
            <a:ext cx="10515600" cy="509518"/>
          </a:xfrm>
        </p:spPr>
        <p:txBody>
          <a:bodyPr>
            <a:normAutofit fontScale="90000"/>
          </a:bodyPr>
          <a:lstStyle/>
          <a:p>
            <a:pPr algn="ctr"/>
            <a:r>
              <a:rPr lang="en-US" dirty="0"/>
              <a:t>Stride</a:t>
            </a:r>
          </a:p>
        </p:txBody>
      </p:sp>
      <p:graphicFrame>
        <p:nvGraphicFramePr>
          <p:cNvPr id="9" name="Table 9">
            <a:extLst>
              <a:ext uri="{FF2B5EF4-FFF2-40B4-BE49-F238E27FC236}">
                <a16:creationId xmlns="" xmlns:a16="http://schemas.microsoft.com/office/drawing/2014/main" id="{EA01B71A-6B5D-40C0-889A-126145B38D68}"/>
              </a:ext>
            </a:extLst>
          </p:cNvPr>
          <p:cNvGraphicFramePr>
            <a:graphicFrameLocks noGrp="1"/>
          </p:cNvGraphicFramePr>
          <p:nvPr>
            <p:ph sz="half" idx="1"/>
          </p:nvPr>
        </p:nvGraphicFramePr>
        <p:xfrm>
          <a:off x="872801" y="1825624"/>
          <a:ext cx="3275811" cy="3440619"/>
        </p:xfrm>
        <a:graphic>
          <a:graphicData uri="http://schemas.openxmlformats.org/drawingml/2006/table">
            <a:tbl>
              <a:tblPr firstRow="1" bandRow="1">
                <a:tableStyleId>{5940675A-B579-460E-94D1-54222C63F5DA}</a:tableStyleId>
              </a:tblPr>
              <a:tblGrid>
                <a:gridCol w="363979">
                  <a:extLst>
                    <a:ext uri="{9D8B030D-6E8A-4147-A177-3AD203B41FA5}">
                      <a16:colId xmlns="" xmlns:a16="http://schemas.microsoft.com/office/drawing/2014/main" val="1450421238"/>
                    </a:ext>
                  </a:extLst>
                </a:gridCol>
                <a:gridCol w="363979">
                  <a:extLst>
                    <a:ext uri="{9D8B030D-6E8A-4147-A177-3AD203B41FA5}">
                      <a16:colId xmlns="" xmlns:a16="http://schemas.microsoft.com/office/drawing/2014/main" val="2325746083"/>
                    </a:ext>
                  </a:extLst>
                </a:gridCol>
                <a:gridCol w="363979">
                  <a:extLst>
                    <a:ext uri="{9D8B030D-6E8A-4147-A177-3AD203B41FA5}">
                      <a16:colId xmlns="" xmlns:a16="http://schemas.microsoft.com/office/drawing/2014/main" val="1306752537"/>
                    </a:ext>
                  </a:extLst>
                </a:gridCol>
                <a:gridCol w="363979">
                  <a:extLst>
                    <a:ext uri="{9D8B030D-6E8A-4147-A177-3AD203B41FA5}">
                      <a16:colId xmlns="" xmlns:a16="http://schemas.microsoft.com/office/drawing/2014/main" val="879769399"/>
                    </a:ext>
                  </a:extLst>
                </a:gridCol>
                <a:gridCol w="363979">
                  <a:extLst>
                    <a:ext uri="{9D8B030D-6E8A-4147-A177-3AD203B41FA5}">
                      <a16:colId xmlns="" xmlns:a16="http://schemas.microsoft.com/office/drawing/2014/main" val="2185225175"/>
                    </a:ext>
                  </a:extLst>
                </a:gridCol>
                <a:gridCol w="363979">
                  <a:extLst>
                    <a:ext uri="{9D8B030D-6E8A-4147-A177-3AD203B41FA5}">
                      <a16:colId xmlns="" xmlns:a16="http://schemas.microsoft.com/office/drawing/2014/main" val="2001228772"/>
                    </a:ext>
                  </a:extLst>
                </a:gridCol>
                <a:gridCol w="363979">
                  <a:extLst>
                    <a:ext uri="{9D8B030D-6E8A-4147-A177-3AD203B41FA5}">
                      <a16:colId xmlns="" xmlns:a16="http://schemas.microsoft.com/office/drawing/2014/main" val="4010749547"/>
                    </a:ext>
                  </a:extLst>
                </a:gridCol>
                <a:gridCol w="363979">
                  <a:extLst>
                    <a:ext uri="{9D8B030D-6E8A-4147-A177-3AD203B41FA5}">
                      <a16:colId xmlns="" xmlns:a16="http://schemas.microsoft.com/office/drawing/2014/main" val="1701568956"/>
                    </a:ext>
                  </a:extLst>
                </a:gridCol>
                <a:gridCol w="363979">
                  <a:extLst>
                    <a:ext uri="{9D8B030D-6E8A-4147-A177-3AD203B41FA5}">
                      <a16:colId xmlns="" xmlns:a16="http://schemas.microsoft.com/office/drawing/2014/main" val="3047849370"/>
                    </a:ext>
                  </a:extLst>
                </a:gridCol>
              </a:tblGrid>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850174952"/>
                  </a:ext>
                </a:extLst>
              </a:tr>
              <a:tr h="382291">
                <a:tc>
                  <a:txBody>
                    <a:bodyPr/>
                    <a:lstStyle/>
                    <a:p>
                      <a:pPr algn="ctr"/>
                      <a:r>
                        <a:rPr lang="en-US" dirty="0"/>
                        <a:t>0</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253089178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46867671"/>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0</a:t>
                      </a:r>
                    </a:p>
                  </a:txBody>
                  <a:tcPr anchor="ctr"/>
                </a:tc>
                <a:extLst>
                  <a:ext uri="{0D108BD9-81ED-4DB2-BD59-A6C34878D82A}">
                    <a16:rowId xmlns="" xmlns:a16="http://schemas.microsoft.com/office/drawing/2014/main" val="122307687"/>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27148248"/>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3807760174"/>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9591463"/>
                  </a:ext>
                </a:extLst>
              </a:tr>
              <a:tr h="382291">
                <a:tc>
                  <a:txBody>
                    <a:bodyPr/>
                    <a:lstStyle/>
                    <a:p>
                      <a:pPr algn="ctr"/>
                      <a:r>
                        <a:rPr lang="en-US" dirty="0"/>
                        <a:t>0</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 xmlns:a16="http://schemas.microsoft.com/office/drawing/2014/main" val="1844451045"/>
                  </a:ext>
                </a:extLst>
              </a:tr>
              <a:tr h="382291">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 xmlns:a16="http://schemas.microsoft.com/office/drawing/2014/main" val="41784807"/>
                  </a:ext>
                </a:extLst>
              </a:tr>
            </a:tbl>
          </a:graphicData>
        </a:graphic>
      </p:graphicFrame>
      <mc:AlternateContent xmlns:mc="http://schemas.openxmlformats.org/markup-compatibility/2006">
        <mc:Choice xmlns="" xmlns:a14="http://schemas.microsoft.com/office/drawing/2010/main" Requires="a14">
          <p:sp>
            <p:nvSpPr>
              <p:cNvPr id="4" name="Content Placeholder 3">
                <a:extLst>
                  <a:ext uri="{FF2B5EF4-FFF2-40B4-BE49-F238E27FC236}">
                    <a16:creationId xmlns:a16="http://schemas.microsoft.com/office/drawing/2014/main" id="{46FB4FF0-16D1-4449-ADC9-FCA09A730D4C}"/>
                  </a:ext>
                </a:extLst>
              </p:cNvPr>
              <p:cNvSpPr>
                <a:spLocks noGrp="1"/>
              </p:cNvSpPr>
              <p:nvPr>
                <p:ph sz="half" idx="2"/>
              </p:nvPr>
            </p:nvSpPr>
            <p:spPr>
              <a:xfrm>
                <a:off x="7202658" y="1825625"/>
                <a:ext cx="4151142" cy="4351338"/>
              </a:xfrm>
            </p:spPr>
            <p:txBody>
              <a:bodyPr/>
              <a:lstStyle/>
              <a:p>
                <a:r>
                  <a:rPr lang="en-US" dirty="0"/>
                  <a:t>Now we have;</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+2</m:t>
                          </m:r>
                          <m:r>
                            <a:rPr lang="en-US" i="1">
                              <a:latin typeface="Cambria Math" panose="02040503050406030204" pitchFamily="18" charset="0"/>
                            </a:rPr>
                            <m:t>𝑃</m:t>
                          </m:r>
                        </m:num>
                        <m:den>
                          <m:r>
                            <a:rPr lang="en-US" b="0" i="1" smtClean="0">
                              <a:latin typeface="Cambria Math" panose="02040503050406030204" pitchFamily="18" charset="0"/>
                            </a:rPr>
                            <m:t>𝑆</m:t>
                          </m:r>
                        </m:den>
                      </m:f>
                      <m:r>
                        <a:rPr lang="en-US" b="0" i="1" smtClean="0">
                          <a:latin typeface="Cambria Math" panose="02040503050406030204" pitchFamily="18" charset="0"/>
                        </a:rPr>
                        <m:t>+1</m:t>
                      </m:r>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+2</m:t>
                          </m:r>
                          <m:r>
                            <a:rPr lang="en-US" i="1">
                              <a:latin typeface="Cambria Math" panose="02040503050406030204" pitchFamily="18" charset="0"/>
                            </a:rPr>
                            <m:t>𝑃</m:t>
                          </m:r>
                        </m:num>
                        <m:den>
                          <m:r>
                            <a:rPr lang="en-US" i="1">
                              <a:latin typeface="Cambria Math" panose="02040503050406030204" pitchFamily="18" charset="0"/>
                            </a:rPr>
                            <m:t>𝑆</m:t>
                          </m:r>
                        </m:den>
                      </m:f>
                      <m:r>
                        <a:rPr lang="en-US" b="0" i="1" smtClean="0">
                          <a:latin typeface="Cambria Math" panose="02040503050406030204" pitchFamily="18" charset="0"/>
                        </a:rPr>
                        <m:t>+1</m:t>
                      </m:r>
                    </m:oMath>
                  </m:oMathPara>
                </a14:m>
                <a:endParaRPr lang="en-US" dirty="0"/>
              </a:p>
            </p:txBody>
          </p:sp>
        </mc:Choice>
        <mc:Fallback>
          <p:sp>
            <p:nvSpPr>
              <p:cNvPr id="4" name="Content Placeholder 3">
                <a:extLst>
                  <a:ext uri="{FF2B5EF4-FFF2-40B4-BE49-F238E27FC236}">
                    <a16:creationId xmlns:a14="http://schemas.microsoft.com/office/drawing/2010/main" xmlns="" xmlns:a16="http://schemas.microsoft.com/office/drawing/2014/main" id="{46FB4FF0-16D1-4449-ADC9-FCA09A730D4C}"/>
                  </a:ext>
                </a:extLst>
              </p:cNvPr>
              <p:cNvSpPr>
                <a:spLocks noGrp="1" noRot="1" noChangeAspect="1" noMove="1" noResize="1" noEditPoints="1" noAdjustHandles="1" noChangeArrowheads="1" noChangeShapeType="1" noTextEdit="1"/>
              </p:cNvSpPr>
              <p:nvPr>
                <p:ph sz="half" idx="2"/>
              </p:nvPr>
            </p:nvSpPr>
            <p:spPr>
              <a:xfrm>
                <a:off x="7202658" y="1825625"/>
                <a:ext cx="4151142" cy="4351338"/>
              </a:xfrm>
              <a:blipFill>
                <a:blip r:embed="rId2"/>
                <a:stretch>
                  <a:fillRect l="-2643" t="-2241"/>
                </a:stretch>
              </a:blipFill>
            </p:spPr>
            <p:txBody>
              <a:bodyPr/>
              <a:lstStyle/>
              <a:p>
                <a:r>
                  <a:rPr lang="en-US">
                    <a:noFill/>
                  </a:rPr>
                  <a:t> </a:t>
                </a:r>
              </a:p>
            </p:txBody>
          </p:sp>
        </mc:Fallback>
      </mc:AlternateContent>
      <p:graphicFrame>
        <p:nvGraphicFramePr>
          <p:cNvPr id="11" name="Table 10">
            <a:extLst>
              <a:ext uri="{FF2B5EF4-FFF2-40B4-BE49-F238E27FC236}">
                <a16:creationId xmlns="" xmlns:a16="http://schemas.microsoft.com/office/drawing/2014/main" id="{2CF008FC-F4B5-408C-AED6-F56A478D2140}"/>
              </a:ext>
            </a:extLst>
          </p:cNvPr>
          <p:cNvGraphicFramePr>
            <a:graphicFrameLocks/>
          </p:cNvGraphicFramePr>
          <p:nvPr>
            <p:extLst>
              <p:ext uri="{D42A27DB-BD31-4B8C-83A1-F6EECF244321}">
                <p14:modId xmlns="" xmlns:p14="http://schemas.microsoft.com/office/powerpoint/2010/main" val="2637355458"/>
              </p:ext>
            </p:extLst>
          </p:nvPr>
        </p:nvGraphicFramePr>
        <p:xfrm>
          <a:off x="3009420" y="1825624"/>
          <a:ext cx="1097280" cy="1146873"/>
        </p:xfrm>
        <a:graphic>
          <a:graphicData uri="http://schemas.openxmlformats.org/drawingml/2006/table">
            <a:tbl>
              <a:tblPr firstRow="1" bandRow="1">
                <a:tableStyleId>{5940675A-B579-460E-94D1-54222C63F5DA}</a:tableStyleId>
              </a:tblPr>
              <a:tblGrid>
                <a:gridCol w="365760">
                  <a:extLst>
                    <a:ext uri="{9D8B030D-6E8A-4147-A177-3AD203B41FA5}">
                      <a16:colId xmlns="" xmlns:a16="http://schemas.microsoft.com/office/drawing/2014/main" val="2325746083"/>
                    </a:ext>
                  </a:extLst>
                </a:gridCol>
                <a:gridCol w="365760">
                  <a:extLst>
                    <a:ext uri="{9D8B030D-6E8A-4147-A177-3AD203B41FA5}">
                      <a16:colId xmlns="" xmlns:a16="http://schemas.microsoft.com/office/drawing/2014/main" val="1306752537"/>
                    </a:ext>
                  </a:extLst>
                </a:gridCol>
                <a:gridCol w="365760">
                  <a:extLst>
                    <a:ext uri="{9D8B030D-6E8A-4147-A177-3AD203B41FA5}">
                      <a16:colId xmlns="" xmlns:a16="http://schemas.microsoft.com/office/drawing/2014/main" val="879769399"/>
                    </a:ext>
                  </a:extLst>
                </a:gridCol>
              </a:tblGrid>
              <a:tr h="382291">
                <a:tc>
                  <a:txBody>
                    <a:bodyPr/>
                    <a:lstStyle/>
                    <a:p>
                      <a:pPr algn="ctr"/>
                      <a:endParaRPr lang="en-US" dirty="0"/>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solidFill>
                        <a:srgbClr val="0217DC"/>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253089178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 xmlns:a16="http://schemas.microsoft.com/office/drawing/2014/main" val="1246867671"/>
                  </a:ext>
                </a:extLst>
              </a:tr>
              <a:tr h="382291">
                <a:tc>
                  <a:txBody>
                    <a:bodyPr/>
                    <a:lstStyle/>
                    <a:p>
                      <a:pPr algn="ctr"/>
                      <a:endParaRPr lang="en-US"/>
                    </a:p>
                  </a:txBody>
                  <a:tcPr anchor="ctr">
                    <a:lnL w="57150" cap="flat" cmpd="sng" algn="ctr">
                      <a:solidFill>
                        <a:srgbClr val="0217DC"/>
                      </a:solid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tc>
                  <a:txBody>
                    <a:bodyPr/>
                    <a:lstStyle/>
                    <a:p>
                      <a:pPr algn="ctr"/>
                      <a:endParaRPr lang="en-US" dirty="0"/>
                    </a:p>
                  </a:txBody>
                  <a:tcPr anchor="ctr">
                    <a:lnL w="57150" cap="flat" cmpd="sng" algn="ctr">
                      <a:noFill/>
                      <a:prstDash val="solid"/>
                      <a:round/>
                      <a:headEnd type="none" w="med" len="med"/>
                      <a:tailEnd type="none" w="med" len="med"/>
                    </a:lnL>
                    <a:lnR w="57150" cap="flat" cmpd="sng" algn="ctr">
                      <a:solidFill>
                        <a:srgbClr val="0217DC"/>
                      </a:solid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rgbClr val="0217DC"/>
                      </a:solidFill>
                      <a:prstDash val="solid"/>
                      <a:round/>
                      <a:headEnd type="none" w="med" len="med"/>
                      <a:tailEnd type="none" w="med" len="med"/>
                    </a:lnB>
                  </a:tcPr>
                </a:tc>
                <a:extLst>
                  <a:ext uri="{0D108BD9-81ED-4DB2-BD59-A6C34878D82A}">
                    <a16:rowId xmlns="" xmlns:a16="http://schemas.microsoft.com/office/drawing/2014/main" val="122307687"/>
                  </a:ext>
                </a:extLst>
              </a:tr>
            </a:tbl>
          </a:graphicData>
        </a:graphic>
      </p:graphicFrame>
      <p:sp>
        <p:nvSpPr>
          <p:cNvPr id="3" name="Oval 2">
            <a:extLst>
              <a:ext uri="{FF2B5EF4-FFF2-40B4-BE49-F238E27FC236}">
                <a16:creationId xmlns="" xmlns:a16="http://schemas.microsoft.com/office/drawing/2014/main" id="{5192DD35-6300-4A35-804B-30E5F3BEA32E}"/>
              </a:ext>
            </a:extLst>
          </p:cNvPr>
          <p:cNvSpPr/>
          <p:nvPr/>
        </p:nvSpPr>
        <p:spPr>
          <a:xfrm>
            <a:off x="5143813" y="271927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Equals 4">
            <a:extLst>
              <a:ext uri="{FF2B5EF4-FFF2-40B4-BE49-F238E27FC236}">
                <a16:creationId xmlns="" xmlns:a16="http://schemas.microsoft.com/office/drawing/2014/main" id="{038550AA-ED90-42C8-B086-5191944C3C92}"/>
              </a:ext>
            </a:extLst>
          </p:cNvPr>
          <p:cNvSpPr/>
          <p:nvPr/>
        </p:nvSpPr>
        <p:spPr>
          <a:xfrm>
            <a:off x="4192777" y="3035129"/>
            <a:ext cx="602064" cy="42203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12" name="Table 9">
            <a:extLst>
              <a:ext uri="{FF2B5EF4-FFF2-40B4-BE49-F238E27FC236}">
                <a16:creationId xmlns="" xmlns:a16="http://schemas.microsoft.com/office/drawing/2014/main" id="{FD1BDA49-5148-4E01-88F5-B46706D4F4B5}"/>
              </a:ext>
            </a:extLst>
          </p:cNvPr>
          <p:cNvGraphicFramePr>
            <a:graphicFrameLocks/>
          </p:cNvGraphicFramePr>
          <p:nvPr/>
        </p:nvGraphicFramePr>
        <p:xfrm>
          <a:off x="5059284" y="2664418"/>
          <a:ext cx="1562852" cy="1529164"/>
        </p:xfrm>
        <a:graphic>
          <a:graphicData uri="http://schemas.openxmlformats.org/drawingml/2006/table">
            <a:tbl>
              <a:tblPr firstRow="1" bandRow="1">
                <a:tableStyleId>{5940675A-B579-460E-94D1-54222C63F5DA}</a:tableStyleId>
              </a:tblPr>
              <a:tblGrid>
                <a:gridCol w="390713">
                  <a:extLst>
                    <a:ext uri="{9D8B030D-6E8A-4147-A177-3AD203B41FA5}">
                      <a16:colId xmlns="" xmlns:a16="http://schemas.microsoft.com/office/drawing/2014/main" val="2325746083"/>
                    </a:ext>
                  </a:extLst>
                </a:gridCol>
                <a:gridCol w="390713">
                  <a:extLst>
                    <a:ext uri="{9D8B030D-6E8A-4147-A177-3AD203B41FA5}">
                      <a16:colId xmlns="" xmlns:a16="http://schemas.microsoft.com/office/drawing/2014/main" val="1306752537"/>
                    </a:ext>
                  </a:extLst>
                </a:gridCol>
                <a:gridCol w="390713">
                  <a:extLst>
                    <a:ext uri="{9D8B030D-6E8A-4147-A177-3AD203B41FA5}">
                      <a16:colId xmlns="" xmlns:a16="http://schemas.microsoft.com/office/drawing/2014/main" val="879769399"/>
                    </a:ext>
                  </a:extLst>
                </a:gridCol>
                <a:gridCol w="390713">
                  <a:extLst>
                    <a:ext uri="{9D8B030D-6E8A-4147-A177-3AD203B41FA5}">
                      <a16:colId xmlns="" xmlns:a16="http://schemas.microsoft.com/office/drawing/2014/main" val="2185225175"/>
                    </a:ext>
                  </a:extLst>
                </a:gridCol>
              </a:tblGrid>
              <a:tr h="382291">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 xmlns:a16="http://schemas.microsoft.com/office/drawing/2014/main" val="253089178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46867671"/>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 xmlns:a16="http://schemas.microsoft.com/office/drawing/2014/main" val="122307687"/>
                  </a:ext>
                </a:extLst>
              </a:tr>
              <a:tr h="382291">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 xmlns:a16="http://schemas.microsoft.com/office/drawing/2014/main" val="327148248"/>
                  </a:ext>
                </a:extLst>
              </a:tr>
            </a:tbl>
          </a:graphicData>
        </a:graphic>
      </p:graphicFrame>
      <p:sp>
        <p:nvSpPr>
          <p:cNvPr id="10" name="Oval 9">
            <a:extLst>
              <a:ext uri="{FF2B5EF4-FFF2-40B4-BE49-F238E27FC236}">
                <a16:creationId xmlns="" xmlns:a16="http://schemas.microsoft.com/office/drawing/2014/main" id="{ED6A19D3-A119-4E08-B5F5-4F7F8C737BBC}"/>
              </a:ext>
            </a:extLst>
          </p:cNvPr>
          <p:cNvSpPr/>
          <p:nvPr/>
        </p:nvSpPr>
        <p:spPr>
          <a:xfrm>
            <a:off x="5511357" y="271693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6B09D9D9-A876-4379-A52D-3FA26F08AF8F}"/>
              </a:ext>
            </a:extLst>
          </p:cNvPr>
          <p:cNvSpPr/>
          <p:nvPr/>
        </p:nvSpPr>
        <p:spPr>
          <a:xfrm>
            <a:off x="5926916" y="2714589"/>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2E27FC9E-290A-4BF9-BBC3-5B52620DCDAD}"/>
              </a:ext>
            </a:extLst>
          </p:cNvPr>
          <p:cNvSpPr/>
          <p:nvPr/>
        </p:nvSpPr>
        <p:spPr>
          <a:xfrm>
            <a:off x="6302717" y="2712244"/>
            <a:ext cx="239151" cy="2672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p:cNvSpPr txBox="1"/>
          <p:nvPr/>
        </p:nvSpPr>
        <p:spPr>
          <a:xfrm>
            <a:off x="6023113" y="5277679"/>
            <a:ext cx="5546035" cy="954107"/>
          </a:xfrm>
          <a:prstGeom prst="rect">
            <a:avLst/>
          </a:prstGeom>
          <a:noFill/>
        </p:spPr>
        <p:txBody>
          <a:bodyPr wrap="square" rtlCol="0">
            <a:spAutoFit/>
          </a:bodyPr>
          <a:lstStyle/>
          <a:p>
            <a:pPr>
              <a:buFont typeface="Arial" pitchFamily="34" charset="0"/>
              <a:buChar char="•"/>
            </a:pPr>
            <a:r>
              <a:rPr lang="en-US" sz="2800" dirty="0" smtClean="0"/>
              <a:t> Since the output size must be an integer, we typically floor </a:t>
            </a:r>
            <a:r>
              <a:rPr lang="en-US" sz="2800" smtClean="0"/>
              <a:t>the result.</a:t>
            </a:r>
            <a:endParaRPr lang="en-US" sz="2800" dirty="0"/>
          </a:p>
        </p:txBody>
      </p:sp>
    </p:spTree>
    <p:extLst>
      <p:ext uri="{BB962C8B-B14F-4D97-AF65-F5344CB8AC3E}">
        <p14:creationId xmlns="" xmlns:p14="http://schemas.microsoft.com/office/powerpoint/2010/main" val="23766442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938E55-07EF-48E4-97B5-2B1BADBFA19C}"/>
              </a:ext>
            </a:extLst>
          </p:cNvPr>
          <p:cNvSpPr>
            <a:spLocks noGrp="1"/>
          </p:cNvSpPr>
          <p:nvPr>
            <p:ph type="title"/>
          </p:nvPr>
        </p:nvSpPr>
        <p:spPr>
          <a:xfrm>
            <a:off x="838200" y="365126"/>
            <a:ext cx="10515600" cy="718240"/>
          </a:xfrm>
        </p:spPr>
        <p:txBody>
          <a:bodyPr/>
          <a:lstStyle/>
          <a:p>
            <a:pPr algn="ctr"/>
            <a:r>
              <a:rPr lang="en-US" dirty="0"/>
              <a:t>Numerical Example</a:t>
            </a:r>
          </a:p>
        </p:txBody>
      </p:sp>
      <p:pic>
        <p:nvPicPr>
          <p:cNvPr id="6" name="Picture 5">
            <a:extLst>
              <a:ext uri="{FF2B5EF4-FFF2-40B4-BE49-F238E27FC236}">
                <a16:creationId xmlns="" xmlns:a16="http://schemas.microsoft.com/office/drawing/2014/main" id="{082F5A66-1023-4A8B-B8B3-5503D94BA8A1}"/>
              </a:ext>
            </a:extLst>
          </p:cNvPr>
          <p:cNvPicPr>
            <a:picLocks noChangeAspect="1"/>
          </p:cNvPicPr>
          <p:nvPr/>
        </p:nvPicPr>
        <p:blipFill>
          <a:blip r:embed="rId2"/>
          <a:stretch>
            <a:fillRect/>
          </a:stretch>
        </p:blipFill>
        <p:spPr>
          <a:xfrm>
            <a:off x="1138237" y="1500981"/>
            <a:ext cx="9915525" cy="5000625"/>
          </a:xfrm>
          <a:prstGeom prst="rect">
            <a:avLst/>
          </a:prstGeom>
        </p:spPr>
      </p:pic>
    </p:spTree>
    <p:extLst>
      <p:ext uri="{BB962C8B-B14F-4D97-AF65-F5344CB8AC3E}">
        <p14:creationId xmlns="" xmlns:p14="http://schemas.microsoft.com/office/powerpoint/2010/main" val="32825582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A2F8E1-C0AF-4140-8F20-B54D893C0EDB}"/>
              </a:ext>
            </a:extLst>
          </p:cNvPr>
          <p:cNvSpPr>
            <a:spLocks noGrp="1"/>
          </p:cNvSpPr>
          <p:nvPr>
            <p:ph type="title"/>
          </p:nvPr>
        </p:nvSpPr>
        <p:spPr>
          <a:xfrm>
            <a:off x="838200" y="365126"/>
            <a:ext cx="10515600" cy="718240"/>
          </a:xfrm>
        </p:spPr>
        <p:txBody>
          <a:bodyPr/>
          <a:lstStyle/>
          <a:p>
            <a:pPr algn="ctr"/>
            <a:r>
              <a:rPr lang="en-US" dirty="0"/>
              <a:t>Convolution</a:t>
            </a:r>
          </a:p>
        </p:txBody>
      </p:sp>
      <p:pic>
        <p:nvPicPr>
          <p:cNvPr id="5" name="Picture 4">
            <a:extLst>
              <a:ext uri="{FF2B5EF4-FFF2-40B4-BE49-F238E27FC236}">
                <a16:creationId xmlns="" xmlns:a16="http://schemas.microsoft.com/office/drawing/2014/main" id="{A0750224-9E35-4983-AF0D-ADB6C89C6443}"/>
              </a:ext>
            </a:extLst>
          </p:cNvPr>
          <p:cNvPicPr>
            <a:picLocks noChangeAspect="1"/>
          </p:cNvPicPr>
          <p:nvPr/>
        </p:nvPicPr>
        <p:blipFill>
          <a:blip r:embed="rId2"/>
          <a:stretch>
            <a:fillRect/>
          </a:stretch>
        </p:blipFill>
        <p:spPr>
          <a:xfrm>
            <a:off x="1764221" y="1418120"/>
            <a:ext cx="5219700" cy="4857750"/>
          </a:xfrm>
          <a:prstGeom prst="rect">
            <a:avLst/>
          </a:prstGeom>
        </p:spPr>
      </p:pic>
      <p:pic>
        <p:nvPicPr>
          <p:cNvPr id="6" name="Picture 2"/>
          <p:cNvPicPr>
            <a:picLocks noChangeAspect="1" noChangeArrowheads="1"/>
          </p:cNvPicPr>
          <p:nvPr/>
        </p:nvPicPr>
        <p:blipFill>
          <a:blip r:embed="rId3"/>
          <a:srcRect/>
          <a:stretch>
            <a:fillRect/>
          </a:stretch>
        </p:blipFill>
        <p:spPr bwMode="auto">
          <a:xfrm>
            <a:off x="7606581" y="1878495"/>
            <a:ext cx="3464299" cy="2908300"/>
          </a:xfrm>
          <a:prstGeom prst="rect">
            <a:avLst/>
          </a:prstGeom>
          <a:noFill/>
          <a:ln w="9525">
            <a:noFill/>
            <a:miter lim="800000"/>
            <a:headEnd/>
            <a:tailEnd/>
          </a:ln>
          <a:effectLst/>
        </p:spPr>
      </p:pic>
    </p:spTree>
    <p:extLst>
      <p:ext uri="{BB962C8B-B14F-4D97-AF65-F5344CB8AC3E}">
        <p14:creationId xmlns="" xmlns:p14="http://schemas.microsoft.com/office/powerpoint/2010/main" val="18593333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9B3959-2026-4874-8088-0546E5D09267}"/>
              </a:ext>
            </a:extLst>
          </p:cNvPr>
          <p:cNvSpPr>
            <a:spLocks noGrp="1"/>
          </p:cNvSpPr>
          <p:nvPr>
            <p:ph type="title"/>
          </p:nvPr>
        </p:nvSpPr>
        <p:spPr>
          <a:xfrm>
            <a:off x="838200" y="365125"/>
            <a:ext cx="10515600" cy="638727"/>
          </a:xfrm>
        </p:spPr>
        <p:txBody>
          <a:bodyPr>
            <a:normAutofit fontScale="90000"/>
          </a:bodyPr>
          <a:lstStyle/>
          <a:p>
            <a:pPr algn="ctr"/>
            <a:r>
              <a:rPr lang="en-US" dirty="0"/>
              <a:t>Numerical Example</a:t>
            </a:r>
          </a:p>
        </p:txBody>
      </p:sp>
      <p:pic>
        <p:nvPicPr>
          <p:cNvPr id="6" name="Picture 5">
            <a:extLst>
              <a:ext uri="{FF2B5EF4-FFF2-40B4-BE49-F238E27FC236}">
                <a16:creationId xmlns="" xmlns:a16="http://schemas.microsoft.com/office/drawing/2014/main" id="{3BC9DEE7-1B1E-41C6-97E8-921BFABFDA0F}"/>
              </a:ext>
            </a:extLst>
          </p:cNvPr>
          <p:cNvPicPr>
            <a:picLocks noChangeAspect="1"/>
          </p:cNvPicPr>
          <p:nvPr/>
        </p:nvPicPr>
        <p:blipFill>
          <a:blip r:embed="rId2"/>
          <a:stretch>
            <a:fillRect/>
          </a:stretch>
        </p:blipFill>
        <p:spPr>
          <a:xfrm>
            <a:off x="1251660" y="1549484"/>
            <a:ext cx="9801225" cy="4791075"/>
          </a:xfrm>
          <a:prstGeom prst="rect">
            <a:avLst/>
          </a:prstGeom>
        </p:spPr>
      </p:pic>
    </p:spTree>
    <p:extLst>
      <p:ext uri="{BB962C8B-B14F-4D97-AF65-F5344CB8AC3E}">
        <p14:creationId xmlns="" xmlns:p14="http://schemas.microsoft.com/office/powerpoint/2010/main" val="12882303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70C610-23C1-470E-9E78-EB91F0ABEAD5}"/>
              </a:ext>
            </a:extLst>
          </p:cNvPr>
          <p:cNvSpPr>
            <a:spLocks noGrp="1"/>
          </p:cNvSpPr>
          <p:nvPr>
            <p:ph type="title"/>
          </p:nvPr>
        </p:nvSpPr>
        <p:spPr>
          <a:xfrm>
            <a:off x="838200" y="365126"/>
            <a:ext cx="10515600" cy="608910"/>
          </a:xfrm>
        </p:spPr>
        <p:txBody>
          <a:bodyPr>
            <a:normAutofit fontScale="90000"/>
          </a:bodyPr>
          <a:lstStyle/>
          <a:p>
            <a:pPr algn="ctr"/>
            <a:r>
              <a:rPr lang="en-US" dirty="0"/>
              <a:t>Numerical Example</a:t>
            </a:r>
          </a:p>
        </p:txBody>
      </p:sp>
      <p:pic>
        <p:nvPicPr>
          <p:cNvPr id="6" name="Picture 5">
            <a:extLst>
              <a:ext uri="{FF2B5EF4-FFF2-40B4-BE49-F238E27FC236}">
                <a16:creationId xmlns="" xmlns:a16="http://schemas.microsoft.com/office/drawing/2014/main" id="{34095C49-6578-4C30-8D62-06F15FA72F9B}"/>
              </a:ext>
            </a:extLst>
          </p:cNvPr>
          <p:cNvPicPr>
            <a:picLocks noChangeAspect="1"/>
          </p:cNvPicPr>
          <p:nvPr/>
        </p:nvPicPr>
        <p:blipFill>
          <a:blip r:embed="rId2"/>
          <a:stretch>
            <a:fillRect/>
          </a:stretch>
        </p:blipFill>
        <p:spPr>
          <a:xfrm>
            <a:off x="1176776" y="1551240"/>
            <a:ext cx="9782175" cy="4562475"/>
          </a:xfrm>
          <a:prstGeom prst="rect">
            <a:avLst/>
          </a:prstGeom>
        </p:spPr>
      </p:pic>
    </p:spTree>
    <p:extLst>
      <p:ext uri="{BB962C8B-B14F-4D97-AF65-F5344CB8AC3E}">
        <p14:creationId xmlns="" xmlns:p14="http://schemas.microsoft.com/office/powerpoint/2010/main" val="1002272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ACAC0B-06FD-42A2-9776-D67052060BA9}"/>
              </a:ext>
            </a:extLst>
          </p:cNvPr>
          <p:cNvSpPr>
            <a:spLocks noGrp="1"/>
          </p:cNvSpPr>
          <p:nvPr>
            <p:ph type="title"/>
          </p:nvPr>
        </p:nvSpPr>
        <p:spPr>
          <a:xfrm>
            <a:off x="838200" y="365126"/>
            <a:ext cx="10515600" cy="787814"/>
          </a:xfrm>
        </p:spPr>
        <p:txBody>
          <a:bodyPr/>
          <a:lstStyle/>
          <a:p>
            <a:pPr algn="ctr"/>
            <a:r>
              <a:rPr lang="en-US" dirty="0"/>
              <a:t>Numerical Example</a:t>
            </a:r>
          </a:p>
        </p:txBody>
      </p:sp>
      <p:pic>
        <p:nvPicPr>
          <p:cNvPr id="6" name="Picture 5">
            <a:extLst>
              <a:ext uri="{FF2B5EF4-FFF2-40B4-BE49-F238E27FC236}">
                <a16:creationId xmlns="" xmlns:a16="http://schemas.microsoft.com/office/drawing/2014/main" id="{819399D1-94BF-43F2-AF7C-696C289B2CFA}"/>
              </a:ext>
            </a:extLst>
          </p:cNvPr>
          <p:cNvPicPr>
            <a:picLocks noChangeAspect="1"/>
          </p:cNvPicPr>
          <p:nvPr/>
        </p:nvPicPr>
        <p:blipFill>
          <a:blip r:embed="rId2"/>
          <a:stretch>
            <a:fillRect/>
          </a:stretch>
        </p:blipFill>
        <p:spPr>
          <a:xfrm>
            <a:off x="1284777" y="1611616"/>
            <a:ext cx="9763125" cy="4638675"/>
          </a:xfrm>
          <a:prstGeom prst="rect">
            <a:avLst/>
          </a:prstGeom>
        </p:spPr>
      </p:pic>
    </p:spTree>
    <p:extLst>
      <p:ext uri="{BB962C8B-B14F-4D97-AF65-F5344CB8AC3E}">
        <p14:creationId xmlns="" xmlns:p14="http://schemas.microsoft.com/office/powerpoint/2010/main" val="16521541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8423"/>
          </a:xfrm>
        </p:spPr>
        <p:txBody>
          <a:bodyPr>
            <a:normAutofit fontScale="90000"/>
          </a:bodyPr>
          <a:lstStyle/>
          <a:p>
            <a:pPr algn="ctr"/>
            <a:r>
              <a:rPr lang="en-US" dirty="0"/>
              <a:t>Convolutional Neural Networks</a:t>
            </a:r>
          </a:p>
        </p:txBody>
      </p:sp>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95450" y="1706707"/>
            <a:ext cx="8801100" cy="1504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696558" y="3352800"/>
            <a:ext cx="8820150" cy="13620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643062" y="4932845"/>
            <a:ext cx="8905875" cy="1219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920404" y="6152045"/>
            <a:ext cx="6734175" cy="466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2005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8545"/>
          </a:xfrm>
        </p:spPr>
        <p:txBody>
          <a:bodyPr>
            <a:normAutofit fontScale="90000"/>
          </a:bodyPr>
          <a:lstStyle/>
          <a:p>
            <a:pPr algn="ctr"/>
            <a:r>
              <a:rPr lang="en-US" dirty="0"/>
              <a:t>Convolutional Neural Networks</a:t>
            </a:r>
          </a:p>
        </p:txBody>
      </p:sp>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43542" y="981232"/>
            <a:ext cx="10048528" cy="28524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93912" y="3749718"/>
            <a:ext cx="9471991" cy="28560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352742" y="5529263"/>
            <a:ext cx="3171825" cy="371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617600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9214"/>
          </a:xfrm>
        </p:spPr>
        <p:txBody>
          <a:bodyPr>
            <a:normAutofit fontScale="90000"/>
          </a:bodyPr>
          <a:lstStyle/>
          <a:p>
            <a:pPr algn="ctr"/>
            <a:r>
              <a:rPr lang="en-US" dirty="0"/>
              <a:t>Convolutional Neural Networks</a:t>
            </a:r>
          </a:p>
        </p:txBody>
      </p:sp>
      <p:sp>
        <p:nvSpPr>
          <p:cNvPr id="3" name="Content Placeholder 2"/>
          <p:cNvSpPr>
            <a:spLocks noGrp="1"/>
          </p:cNvSpPr>
          <p:nvPr>
            <p:ph sz="half" idx="1"/>
          </p:nvPr>
        </p:nvSpPr>
        <p:spPr>
          <a:xfrm>
            <a:off x="520505" y="4058948"/>
            <a:ext cx="11380763" cy="2118014"/>
          </a:xfrm>
        </p:spPr>
        <p:txBody>
          <a:bodyPr>
            <a:normAutofit fontScale="92500" lnSpcReduction="10000"/>
          </a:bodyPr>
          <a:lstStyle/>
          <a:p>
            <a:r>
              <a:rPr lang="en-IN" dirty="0"/>
              <a:t>We can learn multiple layers of meaningful kernels / filters in addition to learning the weights of the classier</a:t>
            </a:r>
          </a:p>
          <a:p>
            <a:endParaRPr lang="en-IN" dirty="0"/>
          </a:p>
          <a:p>
            <a:r>
              <a:rPr lang="en-IN" dirty="0"/>
              <a:t>Simply by treating these kernels as parameters and learning them in addition to the weights of the </a:t>
            </a:r>
            <a:r>
              <a:rPr lang="en-IN" dirty="0" err="1" smtClean="0"/>
              <a:t>classfier</a:t>
            </a:r>
            <a:r>
              <a:rPr lang="en-IN" dirty="0" smtClean="0"/>
              <a:t> </a:t>
            </a:r>
            <a:r>
              <a:rPr lang="en-IN" dirty="0"/>
              <a:t>(using back propagation)</a:t>
            </a:r>
            <a:endParaRPr lang="en-US" dirty="0"/>
          </a:p>
        </p:txBody>
      </p:sp>
      <p:pic>
        <p:nvPicPr>
          <p:cNvPr id="3076"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19275" y="1960418"/>
            <a:ext cx="8553450" cy="1828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816085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305435"/>
          </a:xfrm>
        </p:spPr>
        <p:txBody>
          <a:bodyPr>
            <a:noAutofit/>
          </a:bodyPr>
          <a:lstStyle/>
          <a:p>
            <a:pPr algn="ctr"/>
            <a:r>
              <a:rPr lang="en-US" sz="3200" b="1" dirty="0" err="1" smtClean="0"/>
              <a:t>Convolutional</a:t>
            </a:r>
            <a:r>
              <a:rPr lang="en-US" sz="3200" b="1" dirty="0" smtClean="0"/>
              <a:t> Neural Networks</a:t>
            </a:r>
            <a:endParaRPr lang="en-US" sz="3200" b="1" dirty="0"/>
          </a:p>
        </p:txBody>
      </p:sp>
      <p:sp>
        <p:nvSpPr>
          <p:cNvPr id="6" name="Content Placeholder 5"/>
          <p:cNvSpPr>
            <a:spLocks noGrp="1"/>
          </p:cNvSpPr>
          <p:nvPr>
            <p:ph idx="1"/>
          </p:nvPr>
        </p:nvSpPr>
        <p:spPr>
          <a:xfrm>
            <a:off x="838200" y="949234"/>
            <a:ext cx="10515600" cy="5227729"/>
          </a:xfrm>
        </p:spPr>
        <p:txBody>
          <a:bodyPr>
            <a:normAutofit fontScale="92500" lnSpcReduction="10000"/>
          </a:bodyPr>
          <a:lstStyle/>
          <a:p>
            <a:r>
              <a:rPr lang="en-US" b="1" dirty="0" smtClean="0"/>
              <a:t>Random Initialization</a:t>
            </a:r>
            <a:r>
              <a:rPr lang="en-US" dirty="0" smtClean="0"/>
              <a:t>: When a CNN model is first created, the kernel weights are typically initialized randomly, often with small values. </a:t>
            </a:r>
          </a:p>
          <a:p>
            <a:r>
              <a:rPr lang="en-US" dirty="0" smtClean="0"/>
              <a:t>These random kernels will not necessarily be useful initially, but they will evolve during training. They are </a:t>
            </a:r>
            <a:r>
              <a:rPr lang="en-US" b="1" dirty="0" smtClean="0"/>
              <a:t>learned through training</a:t>
            </a:r>
            <a:r>
              <a:rPr lang="en-US" dirty="0" smtClean="0"/>
              <a:t> based on the data via </a:t>
            </a:r>
            <a:r>
              <a:rPr lang="en-US" dirty="0" err="1" smtClean="0"/>
              <a:t>backpropagation</a:t>
            </a:r>
            <a:r>
              <a:rPr lang="en-US" dirty="0" smtClean="0"/>
              <a:t>.</a:t>
            </a:r>
          </a:p>
          <a:p>
            <a:r>
              <a:rPr lang="en-US" dirty="0" smtClean="0"/>
              <a:t>Common initialization techniques include </a:t>
            </a:r>
            <a:r>
              <a:rPr lang="en-US" b="1" dirty="0" smtClean="0"/>
              <a:t>Xavier initialization</a:t>
            </a:r>
            <a:r>
              <a:rPr lang="en-US" dirty="0" smtClean="0"/>
              <a:t> or </a:t>
            </a:r>
            <a:r>
              <a:rPr lang="en-US" b="1" dirty="0" smtClean="0"/>
              <a:t>He initialization</a:t>
            </a:r>
            <a:r>
              <a:rPr lang="en-US" dirty="0" smtClean="0"/>
              <a:t>, designed to ensure that the starting weights allow the network to learn effectively.</a:t>
            </a:r>
          </a:p>
          <a:p>
            <a:r>
              <a:rPr lang="en-US" b="1" dirty="0" smtClean="0"/>
              <a:t>Why Random?</a:t>
            </a:r>
            <a:r>
              <a:rPr lang="en-US" dirty="0" smtClean="0"/>
              <a:t> Starting with random kernels prevents the network from having any bias toward specific patterns and ensures that it can learn a wide variety of features from the data.</a:t>
            </a:r>
            <a:endParaRPr lang="en-US" b="1" dirty="0" smtClean="0"/>
          </a:p>
          <a:p>
            <a:r>
              <a:rPr lang="en-US" dirty="0" smtClean="0"/>
              <a:t>Predefined kernels are generally </a:t>
            </a:r>
            <a:r>
              <a:rPr lang="en-US" b="1" dirty="0" smtClean="0"/>
              <a:t>not used</a:t>
            </a:r>
            <a:r>
              <a:rPr lang="en-US" dirty="0" smtClean="0"/>
              <a:t> in deep learning, as learned kernels are more effective for complex tasks.</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0" y="226422"/>
            <a:ext cx="4587240" cy="357051"/>
          </a:xfrm>
        </p:spPr>
        <p:txBody>
          <a:bodyPr>
            <a:normAutofit fontScale="90000"/>
          </a:bodyPr>
          <a:lstStyle/>
          <a:p>
            <a:r>
              <a:rPr lang="en-US" dirty="0" smtClean="0"/>
              <a:t> </a:t>
            </a:r>
            <a:r>
              <a:rPr lang="en-US" sz="4000" b="1" dirty="0" smtClean="0"/>
              <a:t>Image classification</a:t>
            </a:r>
            <a:r>
              <a:rPr lang="en-US" dirty="0" smtClean="0"/>
              <a:t>                     </a:t>
            </a:r>
            <a:endParaRPr lang="en-IN" dirty="0"/>
          </a:p>
        </p:txBody>
      </p:sp>
      <p:sp>
        <p:nvSpPr>
          <p:cNvPr id="4" name="Content Placeholder 3"/>
          <p:cNvSpPr>
            <a:spLocks noGrp="1"/>
          </p:cNvSpPr>
          <p:nvPr>
            <p:ph sz="half" idx="2"/>
          </p:nvPr>
        </p:nvSpPr>
        <p:spPr>
          <a:xfrm>
            <a:off x="6698215" y="1111521"/>
            <a:ext cx="5181600" cy="4351338"/>
          </a:xfrm>
        </p:spPr>
        <p:txBody>
          <a:bodyPr>
            <a:normAutofit/>
          </a:bodyPr>
          <a:lstStyle/>
          <a:p>
            <a:pPr algn="just"/>
            <a:r>
              <a:rPr lang="en-IN" dirty="0"/>
              <a:t>This is what a regular feed-forward neural network will look like</a:t>
            </a:r>
          </a:p>
          <a:p>
            <a:pPr algn="just"/>
            <a:r>
              <a:rPr lang="en-IN" dirty="0"/>
              <a:t>There are many dense connections here</a:t>
            </a:r>
          </a:p>
          <a:p>
            <a:pPr algn="just"/>
            <a:r>
              <a:rPr lang="en-IN" dirty="0"/>
              <a:t>For example all the 16 input neurons are contributing to the computation of h</a:t>
            </a:r>
            <a:r>
              <a:rPr lang="en-IN" baseline="-25000" dirty="0"/>
              <a:t>11</a:t>
            </a:r>
          </a:p>
          <a:p>
            <a:pPr algn="just"/>
            <a:r>
              <a:rPr lang="en-IN" dirty="0"/>
              <a:t>Contrast this to what happens in the case of convolution</a:t>
            </a:r>
          </a:p>
        </p:txBody>
      </p:sp>
      <p:pic>
        <p:nvPicPr>
          <p:cNvPr id="5" name="Picture 4"/>
          <p:cNvPicPr>
            <a:picLocks noChangeAspect="1"/>
          </p:cNvPicPr>
          <p:nvPr/>
        </p:nvPicPr>
        <p:blipFill>
          <a:blip r:embed="rId2"/>
          <a:stretch>
            <a:fillRect/>
          </a:stretch>
        </p:blipFill>
        <p:spPr>
          <a:xfrm rot="5400000">
            <a:off x="591880" y="334802"/>
            <a:ext cx="5582802" cy="5651864"/>
          </a:xfrm>
          <a:prstGeom prst="rect">
            <a:avLst/>
          </a:prstGeom>
        </p:spPr>
      </p:pic>
    </p:spTree>
    <p:extLst>
      <p:ext uri="{BB962C8B-B14F-4D97-AF65-F5344CB8AC3E}">
        <p14:creationId xmlns="" xmlns:p14="http://schemas.microsoft.com/office/powerpoint/2010/main" val="17955222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8910"/>
          </a:xfrm>
        </p:spPr>
        <p:txBody>
          <a:bodyPr>
            <a:normAutofit fontScale="90000"/>
          </a:bodyPr>
          <a:lstStyle/>
          <a:p>
            <a:pPr algn="ctr"/>
            <a:r>
              <a:rPr lang="en-US" dirty="0"/>
              <a:t>Sparsity of connections</a:t>
            </a:r>
          </a:p>
        </p:txBody>
      </p:sp>
      <p:sp>
        <p:nvSpPr>
          <p:cNvPr id="4" name="Content Placeholder 3"/>
          <p:cNvSpPr>
            <a:spLocks noGrp="1"/>
          </p:cNvSpPr>
          <p:nvPr>
            <p:ph sz="half" idx="2"/>
          </p:nvPr>
        </p:nvSpPr>
        <p:spPr/>
        <p:txBody>
          <a:bodyPr>
            <a:normAutofit/>
          </a:bodyPr>
          <a:lstStyle/>
          <a:p>
            <a:pPr algn="just"/>
            <a:r>
              <a:rPr lang="en-IN" dirty="0" smtClean="0"/>
              <a:t>The image of size 4×4 is considered as a vector [1, 2, 3, 4, 5, 6, 7, 8, 9, 10, 11, 12, 13, 14, 15, 16]</a:t>
            </a:r>
          </a:p>
          <a:p>
            <a:pPr algn="just"/>
            <a:r>
              <a:rPr lang="en-IN" dirty="0" smtClean="0"/>
              <a:t>Only </a:t>
            </a:r>
            <a:r>
              <a:rPr lang="en-IN" dirty="0"/>
              <a:t>a few local neurons participate in the computation of h</a:t>
            </a:r>
            <a:r>
              <a:rPr lang="en-IN" baseline="-25000" dirty="0"/>
              <a:t>11</a:t>
            </a:r>
          </a:p>
          <a:p>
            <a:pPr algn="just"/>
            <a:r>
              <a:rPr lang="en-IN" dirty="0"/>
              <a:t>For example, only pixels 1, 2, 5, 6 </a:t>
            </a:r>
            <a:r>
              <a:rPr lang="en-US" dirty="0"/>
              <a:t>contribute to h</a:t>
            </a:r>
            <a:r>
              <a:rPr lang="en-US" baseline="-25000" dirty="0"/>
              <a:t>11</a:t>
            </a:r>
          </a:p>
          <a:p>
            <a:pPr algn="just"/>
            <a:endParaRPr lang="en-US" dirty="0"/>
          </a:p>
        </p:txBody>
      </p:sp>
      <p:pic>
        <p:nvPicPr>
          <p:cNvPr id="614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11356" y="1793298"/>
            <a:ext cx="4667250" cy="4476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16246622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8666"/>
          </a:xfrm>
        </p:spPr>
        <p:txBody>
          <a:bodyPr>
            <a:normAutofit fontScale="90000"/>
          </a:bodyPr>
          <a:lstStyle/>
          <a:p>
            <a:pPr algn="ctr"/>
            <a:r>
              <a:rPr lang="en-US" dirty="0"/>
              <a:t>Sparsity of connections</a:t>
            </a:r>
          </a:p>
        </p:txBody>
      </p:sp>
      <p:sp>
        <p:nvSpPr>
          <p:cNvPr id="4" name="Content Placeholder 3"/>
          <p:cNvSpPr>
            <a:spLocks noGrp="1"/>
          </p:cNvSpPr>
          <p:nvPr>
            <p:ph sz="half" idx="2"/>
          </p:nvPr>
        </p:nvSpPr>
        <p:spPr/>
        <p:txBody>
          <a:bodyPr>
            <a:normAutofit fontScale="92500"/>
          </a:bodyPr>
          <a:lstStyle/>
          <a:p>
            <a:pPr algn="just"/>
            <a:r>
              <a:rPr lang="en-IN" dirty="0" smtClean="0"/>
              <a:t>Similarly, only </a:t>
            </a:r>
            <a:r>
              <a:rPr lang="en-IN" dirty="0" smtClean="0"/>
              <a:t>pixels 3, 4, 7, 8 </a:t>
            </a:r>
            <a:r>
              <a:rPr lang="en-US" dirty="0" smtClean="0"/>
              <a:t>contribute to h</a:t>
            </a:r>
            <a:r>
              <a:rPr lang="en-US" baseline="-25000" dirty="0" smtClean="0"/>
              <a:t>12</a:t>
            </a:r>
          </a:p>
          <a:p>
            <a:pPr algn="just"/>
            <a:r>
              <a:rPr lang="en-IN" dirty="0" smtClean="0"/>
              <a:t>The </a:t>
            </a:r>
            <a:r>
              <a:rPr lang="en-IN" dirty="0"/>
              <a:t>connections are much sparser</a:t>
            </a:r>
          </a:p>
          <a:p>
            <a:pPr algn="just"/>
            <a:r>
              <a:rPr lang="en-IN" dirty="0"/>
              <a:t>We are taking advantage of the </a:t>
            </a:r>
            <a:r>
              <a:rPr lang="en-US" dirty="0"/>
              <a:t>structure of the image (interactions </a:t>
            </a:r>
            <a:r>
              <a:rPr lang="en-IN" dirty="0"/>
              <a:t>between </a:t>
            </a:r>
            <a:r>
              <a:rPr lang="en-IN" dirty="0" err="1"/>
              <a:t>neighboring</a:t>
            </a:r>
            <a:r>
              <a:rPr lang="en-IN" dirty="0"/>
              <a:t> pixels are more </a:t>
            </a:r>
            <a:r>
              <a:rPr lang="en-US" dirty="0"/>
              <a:t>interesting)</a:t>
            </a:r>
          </a:p>
          <a:p>
            <a:pPr algn="just"/>
            <a:r>
              <a:rPr lang="en-US" dirty="0"/>
              <a:t>This </a:t>
            </a:r>
            <a:r>
              <a:rPr lang="en-US" b="1" dirty="0">
                <a:solidFill>
                  <a:srgbClr val="0217DC"/>
                </a:solidFill>
              </a:rPr>
              <a:t>sparse connectivity </a:t>
            </a:r>
            <a:r>
              <a:rPr lang="en-US" dirty="0"/>
              <a:t>reduces </a:t>
            </a:r>
            <a:r>
              <a:rPr lang="en-IN" dirty="0"/>
              <a:t>the number of parameters in the </a:t>
            </a:r>
            <a:r>
              <a:rPr lang="en-US" dirty="0"/>
              <a:t>model</a:t>
            </a:r>
          </a:p>
        </p:txBody>
      </p:sp>
      <p:pic>
        <p:nvPicPr>
          <p:cNvPr id="717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8966" y="1829665"/>
            <a:ext cx="4171950" cy="43624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5952240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D84971-249F-4547-94B5-53A5F94493F4}"/>
              </a:ext>
            </a:extLst>
          </p:cNvPr>
          <p:cNvSpPr>
            <a:spLocks noGrp="1"/>
          </p:cNvSpPr>
          <p:nvPr>
            <p:ph type="title"/>
          </p:nvPr>
        </p:nvSpPr>
        <p:spPr>
          <a:xfrm>
            <a:off x="838200" y="365125"/>
            <a:ext cx="10515600" cy="549275"/>
          </a:xfrm>
        </p:spPr>
        <p:txBody>
          <a:bodyPr>
            <a:normAutofit fontScale="90000"/>
          </a:bodyPr>
          <a:lstStyle/>
          <a:p>
            <a:pPr algn="ctr"/>
            <a:r>
              <a:rPr lang="en-US" dirty="0"/>
              <a:t>Convolution</a:t>
            </a:r>
          </a:p>
        </p:txBody>
      </p:sp>
      <p:pic>
        <p:nvPicPr>
          <p:cNvPr id="5" name="Picture 4">
            <a:extLst>
              <a:ext uri="{FF2B5EF4-FFF2-40B4-BE49-F238E27FC236}">
                <a16:creationId xmlns="" xmlns:a16="http://schemas.microsoft.com/office/drawing/2014/main" id="{4F9BA91F-09C4-473B-8370-C2C43EAE7D3E}"/>
              </a:ext>
            </a:extLst>
          </p:cNvPr>
          <p:cNvPicPr>
            <a:picLocks noChangeAspect="1"/>
          </p:cNvPicPr>
          <p:nvPr/>
        </p:nvPicPr>
        <p:blipFill>
          <a:blip r:embed="rId2"/>
          <a:stretch>
            <a:fillRect/>
          </a:stretch>
        </p:blipFill>
        <p:spPr>
          <a:xfrm>
            <a:off x="2134416" y="1199460"/>
            <a:ext cx="5124450" cy="4781550"/>
          </a:xfrm>
          <a:prstGeom prst="rect">
            <a:avLst/>
          </a:prstGeom>
        </p:spPr>
      </p:pic>
      <p:pic>
        <p:nvPicPr>
          <p:cNvPr id="6" name="Picture 2"/>
          <p:cNvPicPr>
            <a:picLocks noChangeAspect="1" noChangeArrowheads="1"/>
          </p:cNvPicPr>
          <p:nvPr/>
        </p:nvPicPr>
        <p:blipFill>
          <a:blip r:embed="rId3"/>
          <a:srcRect/>
          <a:stretch>
            <a:fillRect/>
          </a:stretch>
        </p:blipFill>
        <p:spPr bwMode="auto">
          <a:xfrm>
            <a:off x="7853734" y="321081"/>
            <a:ext cx="3464299" cy="2908300"/>
          </a:xfrm>
          <a:prstGeom prst="rect">
            <a:avLst/>
          </a:prstGeom>
          <a:noFill/>
          <a:ln w="9525">
            <a:noFill/>
            <a:miter lim="800000"/>
            <a:headEnd/>
            <a:tailEnd/>
          </a:ln>
          <a:effectLst/>
        </p:spPr>
      </p:pic>
      <p:sp>
        <p:nvSpPr>
          <p:cNvPr id="7" name="TextBox 6"/>
          <p:cNvSpPr txBox="1"/>
          <p:nvPr/>
        </p:nvSpPr>
        <p:spPr>
          <a:xfrm>
            <a:off x="7960014" y="3305849"/>
            <a:ext cx="3429000" cy="3046988"/>
          </a:xfrm>
          <a:prstGeom prst="rect">
            <a:avLst/>
          </a:prstGeom>
          <a:noFill/>
        </p:spPr>
        <p:txBody>
          <a:bodyPr wrap="square" rtlCol="0">
            <a:spAutoFit/>
          </a:bodyPr>
          <a:lstStyle/>
          <a:p>
            <a:pPr>
              <a:buFont typeface="Arial" pitchFamily="34" charset="0"/>
              <a:buChar char="•"/>
            </a:pPr>
            <a:r>
              <a:rPr lang="en-US" dirty="0" smtClean="0"/>
              <a:t> </a:t>
            </a:r>
            <a:r>
              <a:rPr lang="en-US" sz="2400" dirty="0" smtClean="0"/>
              <a:t>From an image of size  3× 4, we obtain a feature map of size 2 × 3</a:t>
            </a:r>
          </a:p>
          <a:p>
            <a:pPr>
              <a:buFont typeface="Arial" pitchFamily="34" charset="0"/>
              <a:buChar char="•"/>
            </a:pPr>
            <a:r>
              <a:rPr lang="en-US" sz="2400" dirty="0" smtClean="0"/>
              <a:t>To get the feature map of same size, we need to add one extra row and one extra column in the image, called padding</a:t>
            </a:r>
            <a:endParaRPr lang="en-US" sz="2400" dirty="0"/>
          </a:p>
        </p:txBody>
      </p:sp>
    </p:spTree>
    <p:extLst>
      <p:ext uri="{BB962C8B-B14F-4D97-AF65-F5344CB8AC3E}">
        <p14:creationId xmlns="" xmlns:p14="http://schemas.microsoft.com/office/powerpoint/2010/main" val="18912102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8240"/>
          </a:xfrm>
        </p:spPr>
        <p:txBody>
          <a:bodyPr/>
          <a:lstStyle/>
          <a:p>
            <a:pPr algn="ctr"/>
            <a:r>
              <a:rPr lang="en-US" dirty="0"/>
              <a:t>Weight sharing</a:t>
            </a:r>
          </a:p>
        </p:txBody>
      </p:sp>
      <p:sp>
        <p:nvSpPr>
          <p:cNvPr id="4" name="Content Placeholder 3"/>
          <p:cNvSpPr>
            <a:spLocks noGrp="1"/>
          </p:cNvSpPr>
          <p:nvPr>
            <p:ph sz="half" idx="2"/>
          </p:nvPr>
        </p:nvSpPr>
        <p:spPr/>
        <p:txBody>
          <a:bodyPr/>
          <a:lstStyle/>
          <a:p>
            <a:r>
              <a:rPr lang="en-IN" dirty="0"/>
              <a:t>We are not learning a single kernel</a:t>
            </a:r>
          </a:p>
          <a:p>
            <a:endParaRPr lang="en-IN" dirty="0"/>
          </a:p>
          <a:p>
            <a:r>
              <a:rPr lang="en-IN" dirty="0"/>
              <a:t>We can have many such kernels but the kernels will be shared by all </a:t>
            </a:r>
            <a:r>
              <a:rPr lang="en-US" dirty="0"/>
              <a:t>locations in the image</a:t>
            </a:r>
          </a:p>
          <a:p>
            <a:endParaRPr lang="en-US" dirty="0"/>
          </a:p>
          <a:p>
            <a:r>
              <a:rPr lang="en-IN" dirty="0"/>
              <a:t>This is called “</a:t>
            </a:r>
            <a:r>
              <a:rPr lang="en-IN" b="1" dirty="0">
                <a:solidFill>
                  <a:srgbClr val="0217DC"/>
                </a:solidFill>
              </a:rPr>
              <a:t>weight sharing</a:t>
            </a:r>
            <a:r>
              <a:rPr lang="en-IN" dirty="0"/>
              <a:t>"</a:t>
            </a:r>
            <a:endParaRPr lang="en-US" dirty="0"/>
          </a:p>
        </p:txBody>
      </p:sp>
      <p:pic>
        <p:nvPicPr>
          <p:cNvPr id="819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71525" y="1911124"/>
            <a:ext cx="5324475" cy="1990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85824" y="4027488"/>
            <a:ext cx="5095875" cy="22574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8176241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559214"/>
          </a:xfrm>
        </p:spPr>
        <p:txBody>
          <a:bodyPr>
            <a:normAutofit/>
          </a:bodyPr>
          <a:lstStyle/>
          <a:p>
            <a:r>
              <a:rPr lang="en-IN" sz="2800" dirty="0" smtClean="0"/>
              <a:t>Advantages of </a:t>
            </a:r>
            <a:r>
              <a:rPr lang="en-US" sz="2800" dirty="0" err="1" smtClean="0"/>
              <a:t>sparsity</a:t>
            </a:r>
            <a:r>
              <a:rPr lang="en-US" sz="2800" dirty="0" smtClean="0"/>
              <a:t> of connection and weight sharing in CNN</a:t>
            </a:r>
            <a:endParaRPr lang="en-US" sz="2800" dirty="0"/>
          </a:p>
        </p:txBody>
      </p:sp>
      <p:sp>
        <p:nvSpPr>
          <p:cNvPr id="6" name="Content Placeholder 5"/>
          <p:cNvSpPr>
            <a:spLocks noGrp="1"/>
          </p:cNvSpPr>
          <p:nvPr>
            <p:ph idx="1"/>
          </p:nvPr>
        </p:nvSpPr>
        <p:spPr>
          <a:xfrm>
            <a:off x="838200" y="1013791"/>
            <a:ext cx="10515600" cy="5163172"/>
          </a:xfrm>
        </p:spPr>
        <p:txBody>
          <a:bodyPr>
            <a:normAutofit fontScale="92500" lnSpcReduction="20000"/>
          </a:bodyPr>
          <a:lstStyle/>
          <a:p>
            <a:r>
              <a:rPr lang="en-US" dirty="0" smtClean="0"/>
              <a:t>CNNs offer several advantages over traditional ANNs due to their use of </a:t>
            </a:r>
            <a:r>
              <a:rPr lang="en-US" dirty="0" err="1" smtClean="0"/>
              <a:t>sparsity</a:t>
            </a:r>
            <a:r>
              <a:rPr lang="en-US" dirty="0" smtClean="0"/>
              <a:t> of connection and weight sharing. </a:t>
            </a:r>
          </a:p>
          <a:p>
            <a:pPr marL="514350" indent="-514350">
              <a:buAutoNum type="arabicPeriod"/>
            </a:pPr>
            <a:r>
              <a:rPr lang="en-US" b="1" dirty="0" smtClean="0"/>
              <a:t>Reduced Parameters</a:t>
            </a:r>
            <a:r>
              <a:rPr lang="en-US" dirty="0" smtClean="0"/>
              <a:t>: In CNNs, weight sharing means that the same filter (or kernel) is applied across different regions of the input. This significantly reduces the number of parameters compared to fully connected layers in ANNs, which require a unique weight for every connection.</a:t>
            </a:r>
          </a:p>
          <a:p>
            <a:pPr marL="514350" indent="-514350">
              <a:buAutoNum type="arabicPeriod"/>
            </a:pPr>
            <a:r>
              <a:rPr lang="en-US" b="1" dirty="0" smtClean="0"/>
              <a:t>Computational Efficiency</a:t>
            </a:r>
            <a:r>
              <a:rPr lang="en-US" dirty="0" smtClean="0"/>
              <a:t>: Because of the reduced number of parameters, CNNs require less memory and computational resources, making them faster to train and easier to deploy, especially for large datasets and high-dimensional inputs like images.</a:t>
            </a:r>
          </a:p>
          <a:p>
            <a:pPr marL="514350" indent="-514350">
              <a:buAutoNum type="arabicPeriod"/>
            </a:pPr>
            <a:r>
              <a:rPr lang="en-US" b="1" dirty="0" smtClean="0"/>
              <a:t>Translation Invariance</a:t>
            </a:r>
            <a:r>
              <a:rPr lang="en-US" dirty="0" smtClean="0"/>
              <a:t>: The sparse connections allow CNNs to learn features that are translation invariant. This means that the model can recognize patterns regardless of their position in the input, which is particularly useful in image processing. </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70978"/>
          </a:xfrm>
        </p:spPr>
        <p:txBody>
          <a:bodyPr>
            <a:noAutofit/>
          </a:bodyPr>
          <a:lstStyle/>
          <a:p>
            <a:r>
              <a:rPr lang="en-IN" sz="2800" dirty="0" smtClean="0"/>
              <a:t>Advantages Contd..</a:t>
            </a:r>
            <a:endParaRPr lang="en-US" sz="2800" dirty="0"/>
          </a:p>
        </p:txBody>
      </p:sp>
      <p:sp>
        <p:nvSpPr>
          <p:cNvPr id="3" name="Content Placeholder 2"/>
          <p:cNvSpPr>
            <a:spLocks noGrp="1"/>
          </p:cNvSpPr>
          <p:nvPr>
            <p:ph idx="1"/>
          </p:nvPr>
        </p:nvSpPr>
        <p:spPr>
          <a:xfrm>
            <a:off x="868018" y="854765"/>
            <a:ext cx="10800522" cy="5536095"/>
          </a:xfrm>
        </p:spPr>
        <p:txBody>
          <a:bodyPr>
            <a:normAutofit fontScale="92500"/>
          </a:bodyPr>
          <a:lstStyle/>
          <a:p>
            <a:pPr>
              <a:buNone/>
            </a:pPr>
            <a:r>
              <a:rPr lang="en-US" b="1" dirty="0" smtClean="0"/>
              <a:t>4. Hierarchical Feature Learning</a:t>
            </a:r>
            <a:r>
              <a:rPr lang="en-US" dirty="0" smtClean="0"/>
              <a:t>: CNNs can learn hierarchical representations of data, where lower layers capture simple features (like edges) and higher layers capture more complex patterns (like shapes and objects). This hierarchy is facilitated by the localized connections and weight sharing.</a:t>
            </a:r>
          </a:p>
          <a:p>
            <a:pPr>
              <a:buNone/>
            </a:pPr>
            <a:r>
              <a:rPr lang="en-US" b="1" dirty="0" smtClean="0"/>
              <a:t>5. Better Generalization</a:t>
            </a:r>
            <a:r>
              <a:rPr lang="en-US" dirty="0" smtClean="0"/>
              <a:t>: The reduction in the number of parameters and the emphasis on shared features can lead to better generalization on unseen data, as the model is less likely to </a:t>
            </a:r>
            <a:r>
              <a:rPr lang="en-US" dirty="0" err="1" smtClean="0"/>
              <a:t>overfit</a:t>
            </a:r>
            <a:r>
              <a:rPr lang="en-US" dirty="0" smtClean="0"/>
              <a:t> compared to a fully connected ANN with many parameters.</a:t>
            </a:r>
          </a:p>
          <a:p>
            <a:pPr>
              <a:buNone/>
            </a:pPr>
            <a:r>
              <a:rPr lang="en-US" b="1" dirty="0" smtClean="0"/>
              <a:t>6. Robustness to Noise and Variability</a:t>
            </a:r>
            <a:r>
              <a:rPr lang="en-US" dirty="0" smtClean="0"/>
              <a:t>: The ability to learn from local patterns and use shared weights makes CNNs more robust to noise and variations in the input data, such as changes in lighting, scale, and rotation.</a:t>
            </a:r>
          </a:p>
          <a:p>
            <a:pPr>
              <a:buNone/>
            </a:pPr>
            <a:r>
              <a:rPr lang="en-US" dirty="0" smtClean="0"/>
              <a:t>Overall, these advantages make CNNs particularly well-suited for tasks like image recognition, object detection, and other applications involving spatial data.</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321710"/>
          </a:xfrm>
        </p:spPr>
        <p:txBody>
          <a:bodyPr>
            <a:normAutofit fontScale="90000"/>
          </a:bodyPr>
          <a:lstStyle/>
          <a:p>
            <a:r>
              <a:rPr lang="en-IN" dirty="0" smtClean="0"/>
              <a:t>			Pooling Layer</a:t>
            </a:r>
            <a:endParaRPr lang="en-US" dirty="0"/>
          </a:p>
        </p:txBody>
      </p:sp>
      <p:sp>
        <p:nvSpPr>
          <p:cNvPr id="3" name="Content Placeholder 2"/>
          <p:cNvSpPr>
            <a:spLocks noGrp="1"/>
          </p:cNvSpPr>
          <p:nvPr>
            <p:ph idx="1"/>
          </p:nvPr>
        </p:nvSpPr>
        <p:spPr>
          <a:xfrm>
            <a:off x="599661" y="904462"/>
            <a:ext cx="10303565" cy="5128590"/>
          </a:xfrm>
        </p:spPr>
        <p:txBody>
          <a:bodyPr>
            <a:normAutofit/>
          </a:bodyPr>
          <a:lstStyle/>
          <a:p>
            <a:pPr>
              <a:buNone/>
            </a:pPr>
            <a:r>
              <a:rPr lang="en-US" b="1" dirty="0" smtClean="0"/>
              <a:t>Pooling Layer: </a:t>
            </a:r>
            <a:r>
              <a:rPr lang="en-US" dirty="0" smtClean="0"/>
              <a:t>Reduce the spatial dimensions of the feature maps, which decreases the number of parameters and computation in the network.</a:t>
            </a:r>
          </a:p>
          <a:p>
            <a:r>
              <a:rPr lang="en-US" b="1" dirty="0" smtClean="0"/>
              <a:t>Types: </a:t>
            </a:r>
          </a:p>
          <a:p>
            <a:pPr marL="571500" indent="-571500">
              <a:buAutoNum type="romanLcParenBoth"/>
            </a:pPr>
            <a:r>
              <a:rPr lang="en-US" b="1" dirty="0" smtClean="0"/>
              <a:t>Max Pooling:</a:t>
            </a:r>
            <a:r>
              <a:rPr lang="en-US" dirty="0" smtClean="0"/>
              <a:t> Takes the maximum value from a defined window. It retains the most </a:t>
            </a:r>
            <a:r>
              <a:rPr lang="en-US" dirty="0" smtClean="0">
                <a:solidFill>
                  <a:srgbClr val="FF0000"/>
                </a:solidFill>
              </a:rPr>
              <a:t>prominent features</a:t>
            </a:r>
            <a:r>
              <a:rPr lang="en-US" dirty="0" smtClean="0"/>
              <a:t>, making it effective for detecting </a:t>
            </a:r>
            <a:r>
              <a:rPr lang="en-US" dirty="0" smtClean="0">
                <a:solidFill>
                  <a:srgbClr val="FF0000"/>
                </a:solidFill>
              </a:rPr>
              <a:t>edges and textures</a:t>
            </a:r>
            <a:r>
              <a:rPr lang="en-US" dirty="0" smtClean="0"/>
              <a:t>. </a:t>
            </a:r>
          </a:p>
          <a:p>
            <a:pPr marL="571500" indent="-571500">
              <a:buAutoNum type="romanLcParenBoth"/>
            </a:pPr>
            <a:r>
              <a:rPr lang="en-US" b="1" dirty="0" smtClean="0"/>
              <a:t>Average Pooling:</a:t>
            </a:r>
            <a:r>
              <a:rPr lang="en-US" dirty="0" smtClean="0"/>
              <a:t> Takes the average value from a defined window. It provides a </a:t>
            </a:r>
            <a:r>
              <a:rPr lang="en-US" dirty="0" smtClean="0">
                <a:solidFill>
                  <a:srgbClr val="FF0000"/>
                </a:solidFill>
              </a:rPr>
              <a:t>smoother feature map </a:t>
            </a:r>
            <a:r>
              <a:rPr lang="en-US" dirty="0" smtClean="0"/>
              <a:t>and can be </a:t>
            </a:r>
            <a:r>
              <a:rPr lang="en-US" dirty="0" smtClean="0">
                <a:solidFill>
                  <a:srgbClr val="FF0000"/>
                </a:solidFill>
              </a:rPr>
              <a:t>less sensitive to noise </a:t>
            </a:r>
            <a:r>
              <a:rPr lang="en-US" dirty="0" smtClean="0"/>
              <a:t>than max pooling. It is sometimes in cases where we want to </a:t>
            </a:r>
            <a:r>
              <a:rPr lang="en-US" dirty="0" smtClean="0">
                <a:solidFill>
                  <a:srgbClr val="FF0000"/>
                </a:solidFill>
              </a:rPr>
              <a:t>retain more contextual information.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Pooling</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798981" y="2018226"/>
            <a:ext cx="8030818" cy="3390000"/>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439718"/>
          </a:xfrm>
        </p:spPr>
        <p:txBody>
          <a:bodyPr>
            <a:normAutofit fontScale="90000"/>
          </a:bodyPr>
          <a:lstStyle/>
          <a:p>
            <a:pPr algn="ctr"/>
            <a:r>
              <a:rPr lang="en-IN" dirty="0" smtClean="0"/>
              <a:t>Pooling</a:t>
            </a:r>
            <a:endParaRPr lang="en-US" dirty="0"/>
          </a:p>
        </p:txBody>
      </p:sp>
      <p:sp>
        <p:nvSpPr>
          <p:cNvPr id="3" name="Content Placeholder 2"/>
          <p:cNvSpPr>
            <a:spLocks noGrp="1"/>
          </p:cNvSpPr>
          <p:nvPr>
            <p:ph idx="1"/>
          </p:nvPr>
        </p:nvSpPr>
        <p:spPr>
          <a:xfrm>
            <a:off x="609600" y="928670"/>
            <a:ext cx="10972800" cy="5197493"/>
          </a:xfrm>
        </p:spPr>
        <p:txBody>
          <a:bodyPr>
            <a:normAutofit/>
          </a:bodyPr>
          <a:lstStyle/>
          <a:p>
            <a:pPr>
              <a:buNone/>
            </a:pPr>
            <a:r>
              <a:rPr lang="en-US" b="1" dirty="0" smtClean="0"/>
              <a:t>(iii) Global Average Pooling</a:t>
            </a:r>
          </a:p>
          <a:p>
            <a:pPr algn="just"/>
            <a:r>
              <a:rPr lang="en-US" dirty="0" smtClean="0"/>
              <a:t>It takes the average of the entire feature map, producing a single output for each feature map. It is helpful for reducing the size of feature maps and can be effective in classification tasks. It is generally used in the final layers of CNN architectures before the output layer.</a:t>
            </a:r>
          </a:p>
          <a:p>
            <a:pPr>
              <a:buNone/>
            </a:pPr>
            <a:r>
              <a:rPr lang="en-US" b="1" dirty="0" smtClean="0"/>
              <a:t>(iv) Global Max Pooling</a:t>
            </a:r>
          </a:p>
          <a:p>
            <a:pPr algn="just"/>
            <a:r>
              <a:rPr lang="en-US" dirty="0" smtClean="0"/>
              <a:t>It takes the maximum value from the entire feature map. Similar to global average pooling it is helpful for reducing the size of feature maps but it retains the most significant feature. It is also used before the output layer, especially when </a:t>
            </a:r>
            <a:r>
              <a:rPr lang="en-US" dirty="0" smtClean="0">
                <a:solidFill>
                  <a:srgbClr val="FF0000"/>
                </a:solidFill>
              </a:rPr>
              <a:t>spatial resolution is less important.</a:t>
            </a:r>
          </a:p>
          <a:p>
            <a:pPr>
              <a:buNone/>
            </a:pPr>
            <a:endParaRPr lang="en-US" dirty="0" smtClean="0"/>
          </a:p>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11156"/>
          </a:xfrm>
        </p:spPr>
        <p:txBody>
          <a:bodyPr>
            <a:normAutofit fontScale="90000"/>
          </a:bodyPr>
          <a:lstStyle/>
          <a:p>
            <a:pPr algn="ctr"/>
            <a:r>
              <a:rPr lang="en-IN" dirty="0" smtClean="0"/>
              <a:t>Pooling</a:t>
            </a:r>
            <a:endParaRPr lang="en-US" dirty="0"/>
          </a:p>
        </p:txBody>
      </p:sp>
      <p:sp>
        <p:nvSpPr>
          <p:cNvPr id="3" name="Content Placeholder 2"/>
          <p:cNvSpPr>
            <a:spLocks noGrp="1"/>
          </p:cNvSpPr>
          <p:nvPr>
            <p:ph idx="1"/>
          </p:nvPr>
        </p:nvSpPr>
        <p:spPr>
          <a:xfrm>
            <a:off x="609600" y="1000109"/>
            <a:ext cx="10972800" cy="5126055"/>
          </a:xfrm>
        </p:spPr>
        <p:txBody>
          <a:bodyPr>
            <a:normAutofit/>
          </a:bodyPr>
          <a:lstStyle/>
          <a:p>
            <a:pPr algn="just"/>
            <a:r>
              <a:rPr lang="en-US" dirty="0" smtClean="0">
                <a:solidFill>
                  <a:srgbClr val="FF0000"/>
                </a:solidFill>
              </a:rPr>
              <a:t>Pooling operations </a:t>
            </a:r>
            <a:r>
              <a:rPr lang="en-US" dirty="0" smtClean="0"/>
              <a:t>like max pooling and average pooling generally </a:t>
            </a:r>
            <a:r>
              <a:rPr lang="en-US" dirty="0" smtClean="0">
                <a:solidFill>
                  <a:srgbClr val="FF0000"/>
                </a:solidFill>
              </a:rPr>
              <a:t>reduce spatial resolution</a:t>
            </a:r>
            <a:r>
              <a:rPr lang="en-US" dirty="0" smtClean="0"/>
              <a:t>. </a:t>
            </a:r>
          </a:p>
          <a:p>
            <a:pPr algn="just"/>
            <a:r>
              <a:rPr lang="en-US" dirty="0" smtClean="0"/>
              <a:t>However, the specific impact on spatial resolution depends on how the pooling is configured (e.g., window size and stride).</a:t>
            </a:r>
          </a:p>
          <a:p>
            <a:r>
              <a:rPr lang="en-US" b="1" dirty="0" smtClean="0"/>
              <a:t>Pooling Parameters</a:t>
            </a:r>
          </a:p>
          <a:p>
            <a:pPr algn="just">
              <a:buNone/>
            </a:pPr>
            <a:r>
              <a:rPr lang="en-US" b="1" dirty="0" smtClean="0"/>
              <a:t>(</a:t>
            </a:r>
            <a:r>
              <a:rPr lang="en-US" b="1" dirty="0" err="1" smtClean="0"/>
              <a:t>i</a:t>
            </a:r>
            <a:r>
              <a:rPr lang="en-US" b="1" dirty="0" smtClean="0"/>
              <a:t>) Window Size:</a:t>
            </a:r>
            <a:r>
              <a:rPr lang="en-US" dirty="0" smtClean="0"/>
              <a:t> The size of the pooling filter (e.g., 2x2, 3x3).</a:t>
            </a:r>
          </a:p>
          <a:p>
            <a:pPr algn="just">
              <a:buNone/>
            </a:pPr>
            <a:r>
              <a:rPr lang="en-US" b="1" dirty="0" smtClean="0"/>
              <a:t>(ii) Stride:</a:t>
            </a:r>
            <a:r>
              <a:rPr lang="en-US" dirty="0" smtClean="0"/>
              <a:t> The number of pixels the filter moves after each operation. A larger stride reduces the output size more significantly.</a:t>
            </a:r>
          </a:p>
          <a:p>
            <a:pPr algn="just">
              <a:buNone/>
            </a:pPr>
            <a:r>
              <a:rPr lang="en-US" b="1" dirty="0" smtClean="0"/>
              <a:t>(iii) Padding:</a:t>
            </a:r>
            <a:r>
              <a:rPr lang="en-US" dirty="0" smtClean="0"/>
              <a:t> Adding extra pixels around the input feature map before pooling. Typically, pooling layers don’t use padding, but it can be useful in certain architectures.</a:t>
            </a:r>
          </a:p>
          <a:p>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058"/>
          </a:xfrm>
        </p:spPr>
        <p:txBody>
          <a:bodyPr/>
          <a:lstStyle/>
          <a:p>
            <a:pPr algn="ctr"/>
            <a:r>
              <a:rPr lang="en-IN" dirty="0" smtClean="0"/>
              <a:t>Pooling</a:t>
            </a:r>
            <a:endParaRPr lang="en-US" dirty="0"/>
          </a:p>
        </p:txBody>
      </p:sp>
      <p:sp>
        <p:nvSpPr>
          <p:cNvPr id="3" name="Content Placeholder 2"/>
          <p:cNvSpPr>
            <a:spLocks noGrp="1"/>
          </p:cNvSpPr>
          <p:nvPr>
            <p:ph idx="1"/>
          </p:nvPr>
        </p:nvSpPr>
        <p:spPr>
          <a:xfrm>
            <a:off x="1146313" y="1325617"/>
            <a:ext cx="9906000" cy="4840303"/>
          </a:xfrm>
        </p:spPr>
        <p:txBody>
          <a:bodyPr>
            <a:normAutofit/>
          </a:bodyPr>
          <a:lstStyle/>
          <a:p>
            <a:pPr algn="just"/>
            <a:r>
              <a:rPr lang="en-US" dirty="0" smtClean="0"/>
              <a:t>Instead of pooling, some architectures use convolutions with strides greater than one to achieve </a:t>
            </a:r>
            <a:r>
              <a:rPr lang="en-US" dirty="0" err="1" smtClean="0"/>
              <a:t>downsampling</a:t>
            </a:r>
            <a:r>
              <a:rPr lang="en-US" dirty="0" smtClean="0"/>
              <a:t> while learning features.</a:t>
            </a:r>
          </a:p>
          <a:p>
            <a:pPr algn="just"/>
            <a:r>
              <a:rPr lang="en-US" dirty="0" smtClean="0">
                <a:solidFill>
                  <a:srgbClr val="FF0000"/>
                </a:solidFill>
              </a:rPr>
              <a:t>Pooling </a:t>
            </a:r>
            <a:r>
              <a:rPr lang="en-US" dirty="0" smtClean="0"/>
              <a:t>can lead to a </a:t>
            </a:r>
            <a:r>
              <a:rPr lang="en-US" dirty="0" smtClean="0">
                <a:solidFill>
                  <a:srgbClr val="FF0000"/>
                </a:solidFill>
              </a:rPr>
              <a:t>loss of spatial information</a:t>
            </a:r>
            <a:r>
              <a:rPr lang="en-US" dirty="0" smtClean="0"/>
              <a:t>, which might be </a:t>
            </a:r>
            <a:r>
              <a:rPr lang="en-US" dirty="0" smtClean="0">
                <a:solidFill>
                  <a:srgbClr val="FF0000"/>
                </a:solidFill>
              </a:rPr>
              <a:t>critical </a:t>
            </a:r>
            <a:r>
              <a:rPr lang="en-US" dirty="0" smtClean="0"/>
              <a:t>for some tasks (e.g., </a:t>
            </a:r>
            <a:r>
              <a:rPr lang="en-US" dirty="0" smtClean="0">
                <a:solidFill>
                  <a:srgbClr val="FF0000"/>
                </a:solidFill>
              </a:rPr>
              <a:t>image segmentation</a:t>
            </a:r>
            <a:r>
              <a:rPr lang="en-US" dirty="0" smtClean="0"/>
              <a:t>).</a:t>
            </a:r>
            <a:r>
              <a:rPr lang="en-US" b="1" dirty="0" smtClean="0"/>
              <a:t> </a:t>
            </a:r>
          </a:p>
          <a:p>
            <a:pPr algn="just"/>
            <a:r>
              <a:rPr lang="en-US" dirty="0" smtClean="0"/>
              <a:t>The choice between max pooling, average pooling, or other pooling techniques often depends on the specific task and desired outcomes.</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7997"/>
          </a:xfrm>
        </p:spPr>
        <p:txBody>
          <a:bodyPr/>
          <a:lstStyle/>
          <a:p>
            <a:pPr algn="ctr"/>
            <a:r>
              <a:rPr lang="en-US" dirty="0"/>
              <a:t>Pooling layer</a:t>
            </a:r>
          </a:p>
        </p:txBody>
      </p:sp>
      <p:graphicFrame>
        <p:nvGraphicFramePr>
          <p:cNvPr id="5" name="Content Placeholder 4"/>
          <p:cNvGraphicFramePr>
            <a:graphicFrameLocks noGrp="1"/>
          </p:cNvGraphicFramePr>
          <p:nvPr>
            <p:ph sz="half" idx="1"/>
            <p:extLst>
              <p:ext uri="{D42A27DB-BD31-4B8C-83A1-F6EECF244321}">
                <p14:modId xmlns="" xmlns:p14="http://schemas.microsoft.com/office/powerpoint/2010/main" val="2832997465"/>
              </p:ext>
            </p:extLst>
          </p:nvPr>
        </p:nvGraphicFramePr>
        <p:xfrm>
          <a:off x="4713514" y="1941877"/>
          <a:ext cx="1614716" cy="1643152"/>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gridCol w="403679">
                  <a:extLst>
                    <a:ext uri="{9D8B030D-6E8A-4147-A177-3AD203B41FA5}">
                      <a16:colId xmlns="" xmlns:a16="http://schemas.microsoft.com/office/drawing/2014/main" val="20002"/>
                    </a:ext>
                  </a:extLst>
                </a:gridCol>
                <a:gridCol w="403679">
                  <a:extLst>
                    <a:ext uri="{9D8B030D-6E8A-4147-A177-3AD203B41FA5}">
                      <a16:colId xmlns="" xmlns:a16="http://schemas.microsoft.com/office/drawing/2014/main" val="20003"/>
                    </a:ext>
                  </a:extLst>
                </a:gridCol>
              </a:tblGrid>
              <a:tr h="410788">
                <a:tc>
                  <a:txBody>
                    <a:bodyPr/>
                    <a:lstStyle/>
                    <a:p>
                      <a:pPr algn="ctr"/>
                      <a:r>
                        <a:rPr lang="en-US" dirty="0"/>
                        <a:t>1</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1</a:t>
                      </a:r>
                    </a:p>
                  </a:txBody>
                  <a:tcPr anchor="ctr"/>
                </a:tc>
                <a:extLst>
                  <a:ext uri="{0D108BD9-81ED-4DB2-BD59-A6C34878D82A}">
                    <a16:rowId xmlns="" xmlns:a16="http://schemas.microsoft.com/office/drawing/2014/main" val="10000"/>
                  </a:ext>
                </a:extLst>
              </a:tr>
              <a:tr h="410788">
                <a:tc>
                  <a:txBody>
                    <a:bodyPr/>
                    <a:lstStyle/>
                    <a:p>
                      <a:pPr algn="ctr"/>
                      <a:r>
                        <a:rPr lang="en-US" dirty="0"/>
                        <a:t>5</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 xmlns:a16="http://schemas.microsoft.com/office/drawing/2014/main" val="10001"/>
                  </a:ext>
                </a:extLst>
              </a:tr>
              <a:tr h="410788">
                <a:tc>
                  <a:txBody>
                    <a:bodyPr/>
                    <a:lstStyle/>
                    <a:p>
                      <a:pPr algn="ctr"/>
                      <a:r>
                        <a:rPr lang="en-US" dirty="0"/>
                        <a:t>7</a:t>
                      </a:r>
                    </a:p>
                  </a:txBody>
                  <a:tcPr anchor="ctr"/>
                </a:tc>
                <a:tc>
                  <a:txBody>
                    <a:bodyPr/>
                    <a:lstStyle/>
                    <a:p>
                      <a:pPr algn="ctr"/>
                      <a:r>
                        <a:rPr lang="en-US" dirty="0"/>
                        <a:t>6</a:t>
                      </a:r>
                    </a:p>
                  </a:txBody>
                  <a:tcPr anchor="ctr"/>
                </a:tc>
                <a:tc>
                  <a:txBody>
                    <a:bodyPr/>
                    <a:lstStyle/>
                    <a:p>
                      <a:pPr algn="ctr"/>
                      <a:r>
                        <a:rPr lang="en-US" dirty="0"/>
                        <a:t>4</a:t>
                      </a:r>
                    </a:p>
                  </a:txBody>
                  <a:tcPr anchor="ctr"/>
                </a:tc>
                <a:tc>
                  <a:txBody>
                    <a:bodyPr/>
                    <a:lstStyle/>
                    <a:p>
                      <a:pPr algn="ctr"/>
                      <a:r>
                        <a:rPr lang="en-US" dirty="0"/>
                        <a:t>5</a:t>
                      </a:r>
                    </a:p>
                  </a:txBody>
                  <a:tcPr anchor="ctr"/>
                </a:tc>
                <a:extLst>
                  <a:ext uri="{0D108BD9-81ED-4DB2-BD59-A6C34878D82A}">
                    <a16:rowId xmlns="" xmlns:a16="http://schemas.microsoft.com/office/drawing/2014/main" val="10002"/>
                  </a:ext>
                </a:extLst>
              </a:tr>
              <a:tr h="410788">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2</a:t>
                      </a:r>
                    </a:p>
                  </a:txBody>
                  <a:tcPr anchor="ctr"/>
                </a:tc>
                <a:extLst>
                  <a:ext uri="{0D108BD9-81ED-4DB2-BD59-A6C34878D82A}">
                    <a16:rowId xmlns="" xmlns:a16="http://schemas.microsoft.com/office/drawing/2014/main" val="10003"/>
                  </a:ext>
                </a:extLst>
              </a:tr>
            </a:tbl>
          </a:graphicData>
        </a:graphic>
      </p:graphicFrame>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81075" y="1648960"/>
            <a:ext cx="3409950" cy="2486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79028" y="2214563"/>
            <a:ext cx="1524000" cy="8096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 xmlns:p14="http://schemas.microsoft.com/office/powerpoint/2010/main" val="3757971154"/>
              </p:ext>
            </p:extLst>
          </p:nvPr>
        </p:nvGraphicFramePr>
        <p:xfrm>
          <a:off x="8015514" y="2317139"/>
          <a:ext cx="807358" cy="821576"/>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tblGrid>
              <a:tr h="410788">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0"/>
                  </a:ext>
                </a:extLst>
              </a:tr>
              <a:tr h="410788">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1"/>
                  </a:ext>
                </a:extLst>
              </a:tr>
            </a:tbl>
          </a:graphicData>
        </a:graphic>
      </p:graphicFrame>
      <p:sp>
        <p:nvSpPr>
          <p:cNvPr id="9" name="TextBox 8"/>
          <p:cNvSpPr txBox="1"/>
          <p:nvPr/>
        </p:nvSpPr>
        <p:spPr>
          <a:xfrm>
            <a:off x="4870175" y="3717235"/>
            <a:ext cx="1384803" cy="369332"/>
          </a:xfrm>
          <a:prstGeom prst="rect">
            <a:avLst/>
          </a:prstGeom>
          <a:noFill/>
        </p:spPr>
        <p:txBody>
          <a:bodyPr wrap="none" rtlCol="0">
            <a:spAutoFit/>
          </a:bodyPr>
          <a:lstStyle/>
          <a:p>
            <a:r>
              <a:rPr lang="en-IN" dirty="0" smtClean="0"/>
              <a:t>Feature Map</a:t>
            </a:r>
            <a:endParaRPr lang="en-US" dirty="0"/>
          </a:p>
        </p:txBody>
      </p:sp>
    </p:spTree>
    <p:extLst>
      <p:ext uri="{BB962C8B-B14F-4D97-AF65-F5344CB8AC3E}">
        <p14:creationId xmlns="" xmlns:p14="http://schemas.microsoft.com/office/powerpoint/2010/main" val="326181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7692"/>
          </a:xfrm>
        </p:spPr>
        <p:txBody>
          <a:bodyPr/>
          <a:lstStyle/>
          <a:p>
            <a:pPr algn="ctr"/>
            <a:r>
              <a:rPr lang="en-US" dirty="0"/>
              <a:t>Pooling layer</a:t>
            </a:r>
          </a:p>
        </p:txBody>
      </p:sp>
      <p:graphicFrame>
        <p:nvGraphicFramePr>
          <p:cNvPr id="5" name="Content Placeholder 4"/>
          <p:cNvGraphicFramePr>
            <a:graphicFrameLocks noGrp="1"/>
          </p:cNvGraphicFramePr>
          <p:nvPr>
            <p:ph sz="half" idx="1"/>
            <p:extLst>
              <p:ext uri="{D42A27DB-BD31-4B8C-83A1-F6EECF244321}">
                <p14:modId xmlns="" xmlns:p14="http://schemas.microsoft.com/office/powerpoint/2010/main" val="762821067"/>
              </p:ext>
            </p:extLst>
          </p:nvPr>
        </p:nvGraphicFramePr>
        <p:xfrm>
          <a:off x="4713514" y="1941877"/>
          <a:ext cx="1614716" cy="1643152"/>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gridCol w="403679">
                  <a:extLst>
                    <a:ext uri="{9D8B030D-6E8A-4147-A177-3AD203B41FA5}">
                      <a16:colId xmlns="" xmlns:a16="http://schemas.microsoft.com/office/drawing/2014/main" val="20002"/>
                    </a:ext>
                  </a:extLst>
                </a:gridCol>
                <a:gridCol w="403679">
                  <a:extLst>
                    <a:ext uri="{9D8B030D-6E8A-4147-A177-3AD203B41FA5}">
                      <a16:colId xmlns="" xmlns:a16="http://schemas.microsoft.com/office/drawing/2014/main" val="20003"/>
                    </a:ext>
                  </a:extLst>
                </a:gridCol>
              </a:tblGrid>
              <a:tr h="410788">
                <a:tc>
                  <a:txBody>
                    <a:bodyPr/>
                    <a:lstStyle/>
                    <a:p>
                      <a:pPr algn="ctr"/>
                      <a:r>
                        <a:rPr lang="en-US" dirty="0"/>
                        <a:t>1</a:t>
                      </a:r>
                    </a:p>
                  </a:txBody>
                  <a:tcPr anchor="ctr">
                    <a:solidFill>
                      <a:srgbClr val="00B0F0"/>
                    </a:solidFill>
                  </a:tcPr>
                </a:tc>
                <a:tc>
                  <a:txBody>
                    <a:bodyPr/>
                    <a:lstStyle/>
                    <a:p>
                      <a:pPr algn="ctr"/>
                      <a:r>
                        <a:rPr lang="en-US" dirty="0"/>
                        <a:t>4</a:t>
                      </a:r>
                    </a:p>
                  </a:txBody>
                  <a:tcPr anchor="ctr">
                    <a:solidFill>
                      <a:srgbClr val="00B0F0"/>
                    </a:solidFill>
                  </a:tcPr>
                </a:tc>
                <a:tc>
                  <a:txBody>
                    <a:bodyPr/>
                    <a:lstStyle/>
                    <a:p>
                      <a:pPr algn="ctr"/>
                      <a:r>
                        <a:rPr lang="en-US" dirty="0"/>
                        <a:t>2</a:t>
                      </a:r>
                    </a:p>
                  </a:txBody>
                  <a:tcPr anchor="ctr"/>
                </a:tc>
                <a:tc>
                  <a:txBody>
                    <a:bodyPr/>
                    <a:lstStyle/>
                    <a:p>
                      <a:pPr algn="ctr"/>
                      <a:r>
                        <a:rPr lang="en-US" dirty="0"/>
                        <a:t>1</a:t>
                      </a:r>
                    </a:p>
                  </a:txBody>
                  <a:tcPr anchor="ctr"/>
                </a:tc>
                <a:extLst>
                  <a:ext uri="{0D108BD9-81ED-4DB2-BD59-A6C34878D82A}">
                    <a16:rowId xmlns="" xmlns:a16="http://schemas.microsoft.com/office/drawing/2014/main" val="10000"/>
                  </a:ext>
                </a:extLst>
              </a:tr>
              <a:tr h="410788">
                <a:tc>
                  <a:txBody>
                    <a:bodyPr/>
                    <a:lstStyle/>
                    <a:p>
                      <a:pPr algn="ctr"/>
                      <a:r>
                        <a:rPr lang="en-US" dirty="0"/>
                        <a:t>5</a:t>
                      </a:r>
                    </a:p>
                  </a:txBody>
                  <a:tcPr anchor="ctr">
                    <a:solidFill>
                      <a:srgbClr val="00B0F0"/>
                    </a:solidFill>
                  </a:tcPr>
                </a:tc>
                <a:tc>
                  <a:txBody>
                    <a:bodyPr/>
                    <a:lstStyle/>
                    <a:p>
                      <a:pPr algn="ctr"/>
                      <a:r>
                        <a:rPr lang="en-US" dirty="0"/>
                        <a:t>8</a:t>
                      </a:r>
                    </a:p>
                  </a:txBody>
                  <a:tcPr anchor="ctr">
                    <a:solidFill>
                      <a:srgbClr val="00B0F0"/>
                    </a:solidFill>
                  </a:tcP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 xmlns:a16="http://schemas.microsoft.com/office/drawing/2014/main" val="10001"/>
                  </a:ext>
                </a:extLst>
              </a:tr>
              <a:tr h="410788">
                <a:tc>
                  <a:txBody>
                    <a:bodyPr/>
                    <a:lstStyle/>
                    <a:p>
                      <a:pPr algn="ctr"/>
                      <a:r>
                        <a:rPr lang="en-US" dirty="0"/>
                        <a:t>7</a:t>
                      </a:r>
                    </a:p>
                  </a:txBody>
                  <a:tcPr anchor="ctr"/>
                </a:tc>
                <a:tc>
                  <a:txBody>
                    <a:bodyPr/>
                    <a:lstStyle/>
                    <a:p>
                      <a:pPr algn="ctr"/>
                      <a:r>
                        <a:rPr lang="en-US" dirty="0"/>
                        <a:t>6</a:t>
                      </a:r>
                    </a:p>
                  </a:txBody>
                  <a:tcPr anchor="ctr"/>
                </a:tc>
                <a:tc>
                  <a:txBody>
                    <a:bodyPr/>
                    <a:lstStyle/>
                    <a:p>
                      <a:pPr algn="ctr"/>
                      <a:r>
                        <a:rPr lang="en-US" dirty="0"/>
                        <a:t>4</a:t>
                      </a:r>
                    </a:p>
                  </a:txBody>
                  <a:tcPr anchor="ctr"/>
                </a:tc>
                <a:tc>
                  <a:txBody>
                    <a:bodyPr/>
                    <a:lstStyle/>
                    <a:p>
                      <a:pPr algn="ctr"/>
                      <a:r>
                        <a:rPr lang="en-US" dirty="0"/>
                        <a:t>5</a:t>
                      </a:r>
                    </a:p>
                  </a:txBody>
                  <a:tcPr anchor="ctr"/>
                </a:tc>
                <a:extLst>
                  <a:ext uri="{0D108BD9-81ED-4DB2-BD59-A6C34878D82A}">
                    <a16:rowId xmlns="" xmlns:a16="http://schemas.microsoft.com/office/drawing/2014/main" val="10002"/>
                  </a:ext>
                </a:extLst>
              </a:tr>
              <a:tr h="410788">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2</a:t>
                      </a:r>
                    </a:p>
                  </a:txBody>
                  <a:tcPr anchor="ctr"/>
                </a:tc>
                <a:extLst>
                  <a:ext uri="{0D108BD9-81ED-4DB2-BD59-A6C34878D82A}">
                    <a16:rowId xmlns="" xmlns:a16="http://schemas.microsoft.com/office/drawing/2014/main" val="10003"/>
                  </a:ext>
                </a:extLst>
              </a:tr>
            </a:tbl>
          </a:graphicData>
        </a:graphic>
      </p:graphicFrame>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81075" y="1648960"/>
            <a:ext cx="3409950" cy="2486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79028" y="2214563"/>
            <a:ext cx="1524000" cy="8096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extLst>
              <p:ext uri="{D42A27DB-BD31-4B8C-83A1-F6EECF244321}">
                <p14:modId xmlns="" xmlns:p14="http://schemas.microsoft.com/office/powerpoint/2010/main" val="3224862954"/>
              </p:ext>
            </p:extLst>
          </p:nvPr>
        </p:nvGraphicFramePr>
        <p:xfrm>
          <a:off x="8015514" y="2317139"/>
          <a:ext cx="807358" cy="821576"/>
        </p:xfrm>
        <a:graphic>
          <a:graphicData uri="http://schemas.openxmlformats.org/drawingml/2006/table">
            <a:tbl>
              <a:tblPr firstRow="1" bandRow="1">
                <a:tableStyleId>{5940675A-B579-460E-94D1-54222C63F5DA}</a:tableStyleId>
              </a:tblPr>
              <a:tblGrid>
                <a:gridCol w="403679">
                  <a:extLst>
                    <a:ext uri="{9D8B030D-6E8A-4147-A177-3AD203B41FA5}">
                      <a16:colId xmlns="" xmlns:a16="http://schemas.microsoft.com/office/drawing/2014/main" val="20000"/>
                    </a:ext>
                  </a:extLst>
                </a:gridCol>
                <a:gridCol w="403679">
                  <a:extLst>
                    <a:ext uri="{9D8B030D-6E8A-4147-A177-3AD203B41FA5}">
                      <a16:colId xmlns="" xmlns:a16="http://schemas.microsoft.com/office/drawing/2014/main" val="20001"/>
                    </a:ext>
                  </a:extLst>
                </a:gridCol>
              </a:tblGrid>
              <a:tr h="410788">
                <a:tc>
                  <a:txBody>
                    <a:bodyPr/>
                    <a:lstStyle/>
                    <a:p>
                      <a:pPr algn="ctr"/>
                      <a:r>
                        <a:rPr lang="en-US" dirty="0"/>
                        <a:t>8</a:t>
                      </a:r>
                    </a:p>
                  </a:txBody>
                  <a:tcPr anchor="ctr"/>
                </a:tc>
                <a:tc>
                  <a:txBody>
                    <a:bodyPr/>
                    <a:lstStyle/>
                    <a:p>
                      <a:pPr algn="ctr"/>
                      <a:endParaRPr lang="en-US" dirty="0"/>
                    </a:p>
                  </a:txBody>
                  <a:tcPr anchor="ctr"/>
                </a:tc>
                <a:extLst>
                  <a:ext uri="{0D108BD9-81ED-4DB2-BD59-A6C34878D82A}">
                    <a16:rowId xmlns="" xmlns:a16="http://schemas.microsoft.com/office/drawing/2014/main" val="10000"/>
                  </a:ext>
                </a:extLst>
              </a:tr>
              <a:tr h="410788">
                <a:tc>
                  <a:txBody>
                    <a:bodyPr/>
                    <a:lstStyle/>
                    <a:p>
                      <a:pPr algn="ct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1"/>
                  </a:ext>
                </a:extLst>
              </a:tr>
            </a:tbl>
          </a:graphicData>
        </a:graphic>
      </p:graphicFrame>
    </p:spTree>
    <p:extLst>
      <p:ext uri="{BB962C8B-B14F-4D97-AF65-F5344CB8AC3E}">
        <p14:creationId xmlns="" xmlns:p14="http://schemas.microsoft.com/office/powerpoint/2010/main" val="2346574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10043</TotalTime>
  <Words>5012</Words>
  <Application>Microsoft Office PowerPoint</Application>
  <PresentationFormat>Custom</PresentationFormat>
  <Paragraphs>772</Paragraphs>
  <Slides>108</Slides>
  <Notes>0</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Convolution</vt:lpstr>
      <vt:lpstr>Convolution</vt:lpstr>
      <vt:lpstr>Key Aspects of Convolution</vt:lpstr>
      <vt:lpstr>Convolution</vt:lpstr>
      <vt:lpstr>Convolution</vt:lpstr>
      <vt:lpstr>Convolution</vt:lpstr>
      <vt:lpstr>Convolution</vt:lpstr>
      <vt:lpstr>Convolution</vt:lpstr>
      <vt:lpstr>Convolution</vt:lpstr>
      <vt:lpstr>Padding</vt:lpstr>
      <vt:lpstr>Padding</vt:lpstr>
      <vt:lpstr>When is Padding Required?</vt:lpstr>
      <vt:lpstr>Kernel / Filter</vt:lpstr>
      <vt:lpstr>Kernel / Filter</vt:lpstr>
      <vt:lpstr>Edge Detection Kernel </vt:lpstr>
      <vt:lpstr>Canny Edge Detector</vt:lpstr>
      <vt:lpstr>Canny Edge Detector</vt:lpstr>
      <vt:lpstr>Blurring Kernels</vt:lpstr>
      <vt:lpstr>Blurring Kernels: Gaussian Kernel</vt:lpstr>
      <vt:lpstr>Blurring Kernels: Average Kernel</vt:lpstr>
      <vt:lpstr>Blurring Kernels: Average Kernel</vt:lpstr>
      <vt:lpstr>Sharpening Kernel</vt:lpstr>
      <vt:lpstr>Sharpening Kernel</vt:lpstr>
      <vt:lpstr>Laplacian Kernel: </vt:lpstr>
      <vt:lpstr>Unsharp Mask Kernel</vt:lpstr>
      <vt:lpstr>Sharpening Kernels</vt:lpstr>
      <vt:lpstr>Type of Kernel</vt:lpstr>
      <vt:lpstr>Type of Kernel</vt:lpstr>
      <vt:lpstr>Convolution</vt:lpstr>
      <vt:lpstr>Convolution</vt:lpstr>
      <vt:lpstr>Convolution</vt:lpstr>
      <vt:lpstr>Convolution</vt:lpstr>
      <vt:lpstr>Convolution</vt:lpstr>
      <vt:lpstr>Convolution</vt:lpstr>
      <vt:lpstr>Convolution</vt:lpstr>
      <vt:lpstr>Convolution</vt:lpstr>
      <vt:lpstr>Convolution</vt:lpstr>
      <vt:lpstr>Convolution in 1-D</vt:lpstr>
      <vt:lpstr>Convolution</vt:lpstr>
      <vt:lpstr>Convolution</vt:lpstr>
      <vt:lpstr>Convolution</vt:lpstr>
      <vt:lpstr>Convolution</vt:lpstr>
      <vt:lpstr>Convolution on 3-D</vt:lpstr>
      <vt:lpstr>Convolution on 3-D</vt:lpstr>
      <vt:lpstr>Convolution on 3-D</vt:lpstr>
      <vt:lpstr>Convolution on 3-D</vt:lpstr>
      <vt:lpstr>Convolution on 3-D</vt:lpstr>
      <vt:lpstr>Convolution on 3-D</vt:lpstr>
      <vt:lpstr>Convolution on 3-D</vt:lpstr>
      <vt:lpstr>Convolution on 3-D</vt:lpstr>
      <vt:lpstr>Convolution on 3-D</vt:lpstr>
      <vt:lpstr>Convolution on 3-D</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Calculation of Output Dimension</vt:lpstr>
      <vt:lpstr>Padding</vt:lpstr>
      <vt:lpstr>Padding</vt:lpstr>
      <vt:lpstr>Padding</vt:lpstr>
      <vt:lpstr>Padding</vt:lpstr>
      <vt:lpstr>Padding</vt:lpstr>
      <vt:lpstr>Stride</vt:lpstr>
      <vt:lpstr>Stride</vt:lpstr>
      <vt:lpstr>Stride</vt:lpstr>
      <vt:lpstr>Stride</vt:lpstr>
      <vt:lpstr>Numerical Example</vt:lpstr>
      <vt:lpstr>Numerical Example</vt:lpstr>
      <vt:lpstr>Numerical Example</vt:lpstr>
      <vt:lpstr>Numerical Example</vt:lpstr>
      <vt:lpstr>Convolutional Neural Networks</vt:lpstr>
      <vt:lpstr>Convolutional Neural Networks</vt:lpstr>
      <vt:lpstr>Convolutional Neural Networks</vt:lpstr>
      <vt:lpstr>Convolutional Neural Networks</vt:lpstr>
      <vt:lpstr> Image classification                     </vt:lpstr>
      <vt:lpstr>Sparsity of connections</vt:lpstr>
      <vt:lpstr>Sparsity of connections</vt:lpstr>
      <vt:lpstr>Weight sharing</vt:lpstr>
      <vt:lpstr>Advantages of sparsity of connection and weight sharing in CNN</vt:lpstr>
      <vt:lpstr>Advantages Contd..</vt:lpstr>
      <vt:lpstr>   Pooling Layer</vt:lpstr>
      <vt:lpstr>Pooling</vt:lpstr>
      <vt:lpstr>Pooling</vt:lpstr>
      <vt:lpstr>Pooling</vt:lpstr>
      <vt:lpstr>Pooling</vt:lpstr>
      <vt:lpstr>Pooling layer</vt:lpstr>
      <vt:lpstr>Pooling layer</vt:lpstr>
      <vt:lpstr>Pooling layer</vt:lpstr>
      <vt:lpstr>Pooling layer</vt:lpstr>
      <vt:lpstr>Pooling layer</vt:lpstr>
      <vt:lpstr>Pooling layer</vt:lpstr>
      <vt:lpstr>Pooling layer</vt:lpstr>
      <vt:lpstr>Pooling layer</vt:lpstr>
      <vt:lpstr>Pooling layer</vt:lpstr>
      <vt:lpstr>Flatten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&amp; Data Analytics</dc:title>
  <dc:creator>Sankhadeep Chatterjee</dc:creator>
  <cp:lastModifiedBy>Asit Kumar Das</cp:lastModifiedBy>
  <cp:revision>160</cp:revision>
  <dcterms:created xsi:type="dcterms:W3CDTF">2021-03-24T08:54:22Z</dcterms:created>
  <dcterms:modified xsi:type="dcterms:W3CDTF">2024-10-21T15:51:15Z</dcterms:modified>
</cp:coreProperties>
</file>